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284" r:id="rId2"/>
    <p:sldId id="257" r:id="rId3"/>
    <p:sldId id="258" r:id="rId4"/>
    <p:sldId id="390" r:id="rId5"/>
    <p:sldId id="261" r:id="rId6"/>
    <p:sldId id="291" r:id="rId7"/>
    <p:sldId id="259" r:id="rId8"/>
    <p:sldId id="413" r:id="rId9"/>
    <p:sldId id="263" r:id="rId10"/>
    <p:sldId id="262" r:id="rId11"/>
    <p:sldId id="264" r:id="rId12"/>
    <p:sldId id="415" r:id="rId13"/>
    <p:sldId id="575" r:id="rId14"/>
    <p:sldId id="576" r:id="rId15"/>
    <p:sldId id="403" r:id="rId16"/>
    <p:sldId id="265" r:id="rId17"/>
    <p:sldId id="391" r:id="rId18"/>
    <p:sldId id="392" r:id="rId19"/>
    <p:sldId id="417" r:id="rId20"/>
    <p:sldId id="418" r:id="rId21"/>
    <p:sldId id="419" r:id="rId22"/>
    <p:sldId id="420" r:id="rId23"/>
    <p:sldId id="421" r:id="rId24"/>
    <p:sldId id="424" r:id="rId25"/>
    <p:sldId id="422" r:id="rId26"/>
    <p:sldId id="425" r:id="rId27"/>
    <p:sldId id="423" r:id="rId28"/>
    <p:sldId id="395" r:id="rId29"/>
    <p:sldId id="396" r:id="rId30"/>
    <p:sldId id="397" r:id="rId31"/>
    <p:sldId id="408" r:id="rId32"/>
    <p:sldId id="402" r:id="rId33"/>
    <p:sldId id="311" r:id="rId34"/>
    <p:sldId id="409" r:id="rId35"/>
    <p:sldId id="410" r:id="rId36"/>
    <p:sldId id="426" r:id="rId37"/>
    <p:sldId id="578" r:id="rId38"/>
    <p:sldId id="411" r:id="rId39"/>
    <p:sldId id="427" r:id="rId40"/>
    <p:sldId id="428" r:id="rId41"/>
    <p:sldId id="579" r:id="rId42"/>
    <p:sldId id="437" r:id="rId43"/>
    <p:sldId id="435" r:id="rId44"/>
    <p:sldId id="436" r:id="rId45"/>
    <p:sldId id="444" r:id="rId46"/>
    <p:sldId id="445" r:id="rId47"/>
    <p:sldId id="439" r:id="rId48"/>
    <p:sldId id="441" r:id="rId49"/>
    <p:sldId id="481" r:id="rId50"/>
    <p:sldId id="482" r:id="rId51"/>
    <p:sldId id="448" r:id="rId52"/>
    <p:sldId id="588" r:id="rId53"/>
    <p:sldId id="483" r:id="rId54"/>
    <p:sldId id="484" r:id="rId55"/>
    <p:sldId id="485" r:id="rId56"/>
    <p:sldId id="486" r:id="rId57"/>
    <p:sldId id="487" r:id="rId58"/>
    <p:sldId id="580" r:id="rId59"/>
    <p:sldId id="488" r:id="rId60"/>
    <p:sldId id="489" r:id="rId61"/>
    <p:sldId id="490" r:id="rId62"/>
    <p:sldId id="449" r:id="rId63"/>
    <p:sldId id="478" r:id="rId64"/>
    <p:sldId id="451" r:id="rId65"/>
    <p:sldId id="581" r:id="rId66"/>
    <p:sldId id="491" r:id="rId67"/>
    <p:sldId id="582" r:id="rId68"/>
    <p:sldId id="583" r:id="rId69"/>
    <p:sldId id="584" r:id="rId70"/>
    <p:sldId id="585" r:id="rId71"/>
    <p:sldId id="586" r:id="rId72"/>
    <p:sldId id="525" r:id="rId73"/>
    <p:sldId id="539" r:id="rId74"/>
    <p:sldId id="526" r:id="rId75"/>
    <p:sldId id="527" r:id="rId76"/>
    <p:sldId id="528" r:id="rId77"/>
    <p:sldId id="529" r:id="rId78"/>
    <p:sldId id="530" r:id="rId79"/>
    <p:sldId id="532" r:id="rId80"/>
    <p:sldId id="534" r:id="rId81"/>
    <p:sldId id="535" r:id="rId82"/>
    <p:sldId id="536" r:id="rId83"/>
    <p:sldId id="430" r:id="rId84"/>
    <p:sldId id="431" r:id="rId85"/>
    <p:sldId id="432" r:id="rId86"/>
    <p:sldId id="433" r:id="rId87"/>
    <p:sldId id="434" r:id="rId88"/>
    <p:sldId id="540" r:id="rId89"/>
    <p:sldId id="541" r:id="rId90"/>
    <p:sldId id="573" r:id="rId91"/>
    <p:sldId id="546" r:id="rId92"/>
    <p:sldId id="547" r:id="rId93"/>
    <p:sldId id="589" r:id="rId94"/>
    <p:sldId id="548" r:id="rId95"/>
    <p:sldId id="550" r:id="rId96"/>
    <p:sldId id="551" r:id="rId97"/>
    <p:sldId id="552" r:id="rId98"/>
    <p:sldId id="553" r:id="rId99"/>
    <p:sldId id="557" r:id="rId100"/>
    <p:sldId id="558" r:id="rId101"/>
    <p:sldId id="559" r:id="rId102"/>
    <p:sldId id="560" r:id="rId103"/>
    <p:sldId id="561" r:id="rId104"/>
    <p:sldId id="562" r:id="rId105"/>
    <p:sldId id="563" r:id="rId106"/>
    <p:sldId id="564" r:id="rId107"/>
    <p:sldId id="565" r:id="rId108"/>
    <p:sldId id="566" r:id="rId109"/>
    <p:sldId id="567" r:id="rId110"/>
    <p:sldId id="568" r:id="rId111"/>
    <p:sldId id="569" r:id="rId112"/>
    <p:sldId id="572" r:id="rId113"/>
    <p:sldId id="574" r:id="rId1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434" autoAdjust="0"/>
  </p:normalViewPr>
  <p:slideViewPr>
    <p:cSldViewPr>
      <p:cViewPr varScale="1">
        <p:scale>
          <a:sx n="74" d="100"/>
          <a:sy n="74" d="100"/>
        </p:scale>
        <p:origin x="124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72E13-2C90-41BF-AC37-E67A6C042EDE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E8AAA-2941-4224-A50F-6919DC3DF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3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E8AAA-2941-4224-A50F-6919DC3DFD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8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E8AAA-2941-4224-A50F-6919DC3DFD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AC01102-D642-4806-B387-DD4B4DCC31B6}" type="slidenum">
              <a:rPr lang="ar-SA" altLang="en-US"/>
              <a:pPr eaLnBrk="1" hangingPunct="1"/>
              <a:t>37</a:t>
            </a:fld>
            <a:endParaRPr lang="en-US" altLang="en-US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67968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5A96F-B8FA-41FE-A3CB-78D3DCE549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4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8DD36F62-C5F0-4DF9-8707-1FE8E336BDE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9E0F92-7C88-495E-B8F8-C7F9CC53E0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GRAPHICS AND MULTIMEDIA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CS3CO24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4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467600" cy="1143000"/>
          </a:xfrm>
        </p:spPr>
        <p:txBody>
          <a:bodyPr/>
          <a:lstStyle/>
          <a:p>
            <a:r>
              <a:rPr lang="en-US" dirty="0" smtClean="0"/>
              <a:t>Bezier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pPr marL="0" indent="0" fontAlgn="base">
              <a:buNone/>
            </a:pPr>
            <a:r>
              <a:rPr lang="en-US" dirty="0"/>
              <a:t>This </a:t>
            </a:r>
            <a:r>
              <a:rPr lang="en-US" dirty="0" smtClean="0"/>
              <a:t>Bezier </a:t>
            </a:r>
            <a:r>
              <a:rPr lang="en-US" dirty="0"/>
              <a:t>curve is defined by a set of control points b</a:t>
            </a:r>
            <a:r>
              <a:rPr lang="en-US" baseline="-25000" dirty="0"/>
              <a:t>0</a:t>
            </a:r>
            <a:r>
              <a:rPr lang="en-US" dirty="0"/>
              <a:t>, b</a:t>
            </a:r>
            <a:r>
              <a:rPr lang="en-US" baseline="-25000" dirty="0"/>
              <a:t>1</a:t>
            </a:r>
            <a:r>
              <a:rPr lang="en-US" dirty="0"/>
              <a:t>, b</a:t>
            </a:r>
            <a:r>
              <a:rPr lang="en-US" baseline="-25000" dirty="0"/>
              <a:t>2</a:t>
            </a:r>
            <a:r>
              <a:rPr lang="en-US" dirty="0"/>
              <a:t> and b</a:t>
            </a:r>
            <a:r>
              <a:rPr lang="en-US" baseline="-25000" dirty="0"/>
              <a:t>3</a:t>
            </a:r>
            <a:r>
              <a:rPr lang="en-US" dirty="0"/>
              <a:t>.</a:t>
            </a:r>
          </a:p>
          <a:p>
            <a:pPr marL="0" indent="0" fontAlgn="base">
              <a:buNone/>
            </a:pPr>
            <a:endParaRPr lang="en-US" dirty="0" smtClean="0"/>
          </a:p>
          <a:p>
            <a:pPr marL="457200" indent="-457200" fontAlgn="base">
              <a:buAutoNum type="arabicPeriod"/>
            </a:pPr>
            <a:r>
              <a:rPr lang="en-US" dirty="0" smtClean="0"/>
              <a:t>Points </a:t>
            </a:r>
            <a:r>
              <a:rPr lang="en-US" dirty="0"/>
              <a:t>b</a:t>
            </a:r>
            <a:r>
              <a:rPr lang="en-US" baseline="-25000" dirty="0"/>
              <a:t>0</a:t>
            </a:r>
            <a:r>
              <a:rPr lang="en-US" dirty="0"/>
              <a:t> and b</a:t>
            </a:r>
            <a:r>
              <a:rPr lang="en-US" baseline="-25000" dirty="0"/>
              <a:t>3</a:t>
            </a:r>
            <a:r>
              <a:rPr lang="en-US" dirty="0"/>
              <a:t> are ends of the </a:t>
            </a:r>
            <a:r>
              <a:rPr lang="en-US" dirty="0" smtClean="0"/>
              <a:t>curve.</a:t>
            </a:r>
          </a:p>
          <a:p>
            <a:pPr marL="457200" indent="-457200" fontAlgn="base">
              <a:buAutoNum type="arabicPeriod"/>
            </a:pPr>
            <a:r>
              <a:rPr lang="en-US" dirty="0" smtClean="0"/>
              <a:t>Points </a:t>
            </a:r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 and b</a:t>
            </a:r>
            <a:r>
              <a:rPr lang="en-US" baseline="-25000" dirty="0"/>
              <a:t>2</a:t>
            </a:r>
            <a:r>
              <a:rPr lang="en-US" dirty="0"/>
              <a:t> determine the shape of the curve.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667702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342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6CC7DBF-BAA6-42D0-B35A-180168E7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33" y="537759"/>
            <a:ext cx="7094734" cy="578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F88097-B6A2-407B-BFCF-C36117A2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7935"/>
            <a:ext cx="8157321" cy="6142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3600" y="4038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smtClean="0"/>
              <a:t>0,1,1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5517842" y="612284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(1,1,0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4600" y="4572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(1,0,1)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2659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FDE174-8041-4504-81C5-83AF29C6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73"/>
            <a:ext cx="8458200" cy="67122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06685" y="4572000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(0,1,1)</a:t>
            </a:r>
          </a:p>
        </p:txBody>
      </p:sp>
      <p:sp>
        <p:nvSpPr>
          <p:cNvPr id="6" name="Rectangle 5"/>
          <p:cNvSpPr/>
          <p:nvPr/>
        </p:nvSpPr>
        <p:spPr>
          <a:xfrm>
            <a:off x="3886200" y="497245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(1,0,1)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9399" y="6388293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smtClean="0"/>
              <a:t>1,1,0)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8537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4E25B84-57AA-4975-9C5D-671969724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92" y="543340"/>
            <a:ext cx="6240965" cy="42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01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8AB67DB-F985-4614-9CC1-3FD28D226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83" y="450574"/>
            <a:ext cx="6112996" cy="55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581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FC7927-5BA0-4D06-963B-E8144CD55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2"/>
          <a:stretch/>
        </p:blipFill>
        <p:spPr>
          <a:xfrm>
            <a:off x="150674" y="258418"/>
            <a:ext cx="3874675" cy="4863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90D7698-1CDB-45A8-842C-1238D783E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5"/>
          <a:stretch/>
        </p:blipFill>
        <p:spPr>
          <a:xfrm>
            <a:off x="4572000" y="450574"/>
            <a:ext cx="3975653" cy="47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358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85C761-BE32-4180-ADDB-6502CFF8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32" y="321385"/>
            <a:ext cx="7194761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2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D1313A3-BAA3-4A69-98B0-4F956CE1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5" y="818786"/>
            <a:ext cx="705901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433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3948ED9-2A01-408A-B423-5CAA9B60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6" y="967409"/>
            <a:ext cx="7761098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300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4BE6A5-1154-4BA2-B2C3-F75AB883E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" y="43070"/>
            <a:ext cx="8945218" cy="65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111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9969C0F-7F4F-45E1-8B1E-2CA1F0AEC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297971"/>
            <a:ext cx="8478077" cy="61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6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 err="1" smtClean="0"/>
              <a:t>bezier</a:t>
            </a:r>
            <a:r>
              <a:rPr lang="en-US" dirty="0" smtClean="0"/>
              <a:t>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610600" cy="4873752"/>
          </a:xfrm>
        </p:spPr>
        <p:txBody>
          <a:bodyPr/>
          <a:lstStyle/>
          <a:p>
            <a:pPr marL="457200" indent="-457200">
              <a:buAutoNum type="arabicPeriod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simplest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Bezier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curve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the straight line from the point P0 to P1.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quadratic Bezier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curve is determined by three control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points.</a:t>
            </a:r>
            <a:r>
              <a:rPr lang="en-US" spc="-3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pc="-3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pc="-3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cubic</a:t>
            </a:r>
            <a:r>
              <a:rPr lang="en-US" spc="-3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Bezier</a:t>
            </a:r>
            <a:r>
              <a:rPr lang="en-US" spc="-4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curve</a:t>
            </a:r>
            <a:r>
              <a:rPr lang="en-US" spc="-2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spc="-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determined</a:t>
            </a:r>
            <a:r>
              <a:rPr lang="en-US" spc="-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spc="-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four  control</a:t>
            </a:r>
            <a:r>
              <a:rPr lang="en-US" spc="-9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>
                <a:latin typeface="Times New Roman" pitchFamily="18" charset="0"/>
                <a:cs typeface="Times New Roman" pitchFamily="18" charset="0"/>
              </a:rPr>
              <a:t>points.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7583487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5583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66858CC-9B44-4620-9F85-A1B01A8B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0" y="119270"/>
            <a:ext cx="7651386" cy="633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884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FF39E4-3275-4494-A152-A0D21677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2" y="347233"/>
            <a:ext cx="8806070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764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HSV color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53440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6037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3276600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</a:rPr>
              <a:t>THANK YOU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97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132160F-C3C9-4A09-9C8B-B5F6F3BC30C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000" y="152400"/>
            <a:ext cx="8229600" cy="63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6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u="sng" dirty="0"/>
              <a:t>Bezier Curve Equation-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7200" cy="4873752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dirty="0"/>
              <a:t>A </a:t>
            </a:r>
            <a:r>
              <a:rPr lang="en-US" dirty="0" err="1"/>
              <a:t>bezier</a:t>
            </a:r>
            <a:r>
              <a:rPr lang="en-US" dirty="0"/>
              <a:t> curve is parametrically represented by-</a:t>
            </a:r>
          </a:p>
          <a:p>
            <a:pPr marL="0" indent="0" fontAlgn="base">
              <a:buNone/>
            </a:pPr>
            <a:r>
              <a:rPr lang="en-US" dirty="0"/>
              <a:t> </a:t>
            </a:r>
          </a:p>
          <a:p>
            <a:pPr marL="0" indent="0" fontAlgn="base">
              <a:buNone/>
            </a:pPr>
            <a:r>
              <a:rPr lang="en-US" dirty="0"/>
              <a:t> 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dirty="0"/>
              <a:t>t is any parameter where 0 &lt;= t &lt;= 1</a:t>
            </a:r>
          </a:p>
          <a:p>
            <a:pPr fontAlgn="base"/>
            <a:r>
              <a:rPr lang="en-US" dirty="0"/>
              <a:t>P(t) = Any point lying on the </a:t>
            </a:r>
            <a:r>
              <a:rPr lang="en-US" dirty="0" err="1"/>
              <a:t>bezier</a:t>
            </a:r>
            <a:r>
              <a:rPr lang="en-US" dirty="0"/>
              <a:t> curve</a:t>
            </a:r>
          </a:p>
          <a:p>
            <a:pPr fontAlgn="base"/>
            <a:r>
              <a:rPr lang="en-US" dirty="0"/>
              <a:t>B</a:t>
            </a:r>
            <a:r>
              <a:rPr lang="en-US" baseline="-25000" dirty="0"/>
              <a:t>i</a:t>
            </a:r>
            <a:r>
              <a:rPr lang="en-US" dirty="0"/>
              <a:t> =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 control point of the </a:t>
            </a:r>
            <a:r>
              <a:rPr lang="en-US" dirty="0" err="1"/>
              <a:t>bezier</a:t>
            </a:r>
            <a:r>
              <a:rPr lang="en-US" dirty="0"/>
              <a:t> curve</a:t>
            </a:r>
          </a:p>
          <a:p>
            <a:pPr fontAlgn="base"/>
            <a:r>
              <a:rPr lang="en-US" dirty="0"/>
              <a:t>n = degree of the curve</a:t>
            </a:r>
          </a:p>
          <a:p>
            <a:pPr fontAlgn="base"/>
            <a:r>
              <a:rPr lang="en-US" dirty="0" err="1"/>
              <a:t>J</a:t>
            </a:r>
            <a:r>
              <a:rPr lang="en-US" baseline="-25000" dirty="0" err="1"/>
              <a:t>n,i</a:t>
            </a:r>
            <a:r>
              <a:rPr lang="en-US" dirty="0"/>
              <a:t>(t) = Blending function = C(</a:t>
            </a:r>
            <a:r>
              <a:rPr lang="en-US" dirty="0" err="1"/>
              <a:t>n,i</a:t>
            </a:r>
            <a:r>
              <a:rPr lang="en-US" dirty="0"/>
              <a:t>)</a:t>
            </a:r>
            <a:r>
              <a:rPr lang="en-US" dirty="0" err="1"/>
              <a:t>t</a:t>
            </a:r>
            <a:r>
              <a:rPr lang="en-US" baseline="30000" dirty="0" err="1"/>
              <a:t>i</a:t>
            </a:r>
            <a:r>
              <a:rPr lang="en-US" dirty="0"/>
              <a:t>(1-t)</a:t>
            </a:r>
            <a:r>
              <a:rPr lang="en-US" baseline="30000" dirty="0"/>
              <a:t>n-i</a:t>
            </a:r>
            <a:r>
              <a:rPr lang="en-US" dirty="0"/>
              <a:t> where C(</a:t>
            </a:r>
            <a:r>
              <a:rPr lang="en-US" dirty="0" err="1"/>
              <a:t>n,i</a:t>
            </a:r>
            <a:r>
              <a:rPr lang="en-US" dirty="0"/>
              <a:t>) = n! / i!(n-i)!</a:t>
            </a:r>
          </a:p>
          <a:p>
            <a:pPr fontAlgn="base"/>
            <a:r>
              <a:rPr lang="en-US" dirty="0"/>
              <a:t> </a:t>
            </a:r>
          </a:p>
          <a:p>
            <a:pPr fontAlgn="base"/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133600"/>
            <a:ext cx="44196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409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34662" y="274638"/>
            <a:ext cx="7818966" cy="58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Bezier Curve Properties-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1"/>
            <a:ext cx="7620000" cy="47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04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u="sng" dirty="0"/>
              <a:t>Bezier Curve Properties-</a:t>
            </a:r>
            <a:endParaRPr lang="en-US" b="1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4" y="1755775"/>
            <a:ext cx="715327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72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u="sng" dirty="0"/>
              <a:t>Bezier Curve Properties-</a:t>
            </a:r>
            <a:endParaRPr lang="en-US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48157"/>
            <a:ext cx="7924800" cy="4970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803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u="sng" dirty="0"/>
              <a:t>Bezier Curve Properties-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286000" y="3276600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Order = Number of Control Points</a:t>
            </a:r>
            <a:endParaRPr lang="en-US" dirty="0"/>
          </a:p>
        </p:txBody>
      </p:sp>
      <p:pic>
        <p:nvPicPr>
          <p:cNvPr id="16386" name="Picture 2" descr="4. The Bézier curve lies completely in&#10;the convex hull of the given control&#10;points.&#10; Note that not all control points are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41445"/>
            <a:ext cx="8382000" cy="501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03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Given a </a:t>
            </a:r>
            <a:r>
              <a:rPr lang="en-US" dirty="0" err="1" smtClean="0">
                <a:solidFill>
                  <a:schemeClr val="tx1"/>
                </a:solidFill>
              </a:rPr>
              <a:t>bezier</a:t>
            </a:r>
            <a:r>
              <a:rPr lang="en-US" dirty="0" smtClean="0">
                <a:solidFill>
                  <a:schemeClr val="tx1"/>
                </a:solidFill>
              </a:rPr>
              <a:t> curve with 4 control points-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B</a:t>
            </a:r>
            <a:r>
              <a:rPr lang="en-US" baseline="-25000" dirty="0" smtClean="0">
                <a:solidFill>
                  <a:schemeClr val="tx1"/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[1 0] , B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[3 3] , B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[6 3] , B</a:t>
            </a:r>
            <a:r>
              <a:rPr lang="en-US" baseline="-25000" dirty="0" smtClean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[8 1]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Determine any 5 points lying on the curve. Also, draw a rough sketch of the curve.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14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Unit 4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Curve Generation</a:t>
            </a:r>
            <a:r>
              <a:rPr lang="en-US" dirty="0"/>
              <a:t>, Bezier and B-spline Methods. </a:t>
            </a:r>
            <a:r>
              <a:rPr lang="en-US" b="1" dirty="0"/>
              <a:t>Basic Illumination Model: </a:t>
            </a:r>
            <a:r>
              <a:rPr lang="en-US" dirty="0"/>
              <a:t>Diffuse Reflection, Specular Reflection, </a:t>
            </a:r>
            <a:r>
              <a:rPr lang="en-US" dirty="0" err="1"/>
              <a:t>Phong</a:t>
            </a:r>
            <a:r>
              <a:rPr lang="en-US" dirty="0"/>
              <a:t> Shading, </a:t>
            </a:r>
            <a:r>
              <a:rPr lang="en-US" dirty="0" err="1"/>
              <a:t>Gouraud</a:t>
            </a:r>
            <a:r>
              <a:rPr lang="en-US" dirty="0"/>
              <a:t> Shading, Ray Tracing, </a:t>
            </a:r>
            <a:r>
              <a:rPr lang="en-US" b="1" dirty="0"/>
              <a:t>Color Models </a:t>
            </a:r>
            <a:r>
              <a:rPr lang="en-US" dirty="0"/>
              <a:t>like RGB, YIQ, CMY, HSV. </a:t>
            </a:r>
          </a:p>
        </p:txBody>
      </p:sp>
    </p:spTree>
    <p:extLst>
      <p:ext uri="{BB962C8B-B14F-4D97-AF65-F5344CB8AC3E}">
        <p14:creationId xmlns:p14="http://schemas.microsoft.com/office/powerpoint/2010/main" val="514999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9436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chemeClr val="tx1"/>
                </a:solidFill>
              </a:rPr>
              <a:t>We have-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The given curve is defined by 4 control points.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So, the given curve is a cubic </a:t>
            </a:r>
            <a:r>
              <a:rPr lang="en-US" sz="3200" dirty="0" err="1" smtClean="0">
                <a:solidFill>
                  <a:schemeClr val="tx1"/>
                </a:solidFill>
              </a:rPr>
              <a:t>bezier</a:t>
            </a:r>
            <a:r>
              <a:rPr lang="en-US" sz="3200" dirty="0" smtClean="0">
                <a:solidFill>
                  <a:schemeClr val="tx1"/>
                </a:solidFill>
              </a:rPr>
              <a:t> curve.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 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The parametric equation for a cubic </a:t>
            </a:r>
            <a:r>
              <a:rPr lang="en-US" sz="3200" dirty="0" err="1" smtClean="0">
                <a:solidFill>
                  <a:schemeClr val="tx1"/>
                </a:solidFill>
              </a:rPr>
              <a:t>bezier</a:t>
            </a:r>
            <a:r>
              <a:rPr lang="en-US" sz="3200" dirty="0" smtClean="0">
                <a:solidFill>
                  <a:schemeClr val="tx1"/>
                </a:solidFill>
              </a:rPr>
              <a:t> curve is-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 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b="1" dirty="0" smtClean="0">
                <a:solidFill>
                  <a:schemeClr val="tx1"/>
                </a:solidFill>
              </a:rPr>
              <a:t>P(t) = B</a:t>
            </a:r>
            <a:r>
              <a:rPr lang="en-US" sz="3200" b="1" baseline="-25000" dirty="0" smtClean="0">
                <a:solidFill>
                  <a:schemeClr val="tx1"/>
                </a:solidFill>
              </a:rPr>
              <a:t>0</a:t>
            </a:r>
            <a:r>
              <a:rPr lang="en-US" sz="3200" b="1" dirty="0" smtClean="0">
                <a:solidFill>
                  <a:schemeClr val="tx1"/>
                </a:solidFill>
              </a:rPr>
              <a:t>(1-t)</a:t>
            </a:r>
            <a:r>
              <a:rPr lang="en-US" sz="3200" b="1" baseline="30000" dirty="0" smtClean="0">
                <a:solidFill>
                  <a:schemeClr val="tx1"/>
                </a:solidFill>
              </a:rPr>
              <a:t>3</a:t>
            </a:r>
            <a:r>
              <a:rPr lang="en-US" sz="3200" b="1" dirty="0" smtClean="0">
                <a:solidFill>
                  <a:schemeClr val="tx1"/>
                </a:solidFill>
              </a:rPr>
              <a:t> + B</a:t>
            </a:r>
            <a:r>
              <a:rPr lang="en-US" sz="3200" b="1" baseline="-25000" dirty="0" smtClean="0">
                <a:solidFill>
                  <a:schemeClr val="tx1"/>
                </a:solidFill>
              </a:rPr>
              <a:t>1</a:t>
            </a:r>
            <a:r>
              <a:rPr lang="en-US" sz="3200" b="1" dirty="0" smtClean="0">
                <a:solidFill>
                  <a:schemeClr val="tx1"/>
                </a:solidFill>
              </a:rPr>
              <a:t>3t(1-t)</a:t>
            </a:r>
            <a:r>
              <a:rPr lang="en-US" sz="3200" b="1" baseline="30000" dirty="0" smtClean="0">
                <a:solidFill>
                  <a:schemeClr val="tx1"/>
                </a:solidFill>
              </a:rPr>
              <a:t>2</a:t>
            </a:r>
            <a:r>
              <a:rPr lang="en-US" sz="3200" b="1" dirty="0" smtClean="0">
                <a:solidFill>
                  <a:schemeClr val="tx1"/>
                </a:solidFill>
              </a:rPr>
              <a:t> + B</a:t>
            </a:r>
            <a:r>
              <a:rPr lang="en-US" sz="3200" b="1" baseline="-25000" dirty="0" smtClean="0">
                <a:solidFill>
                  <a:schemeClr val="tx1"/>
                </a:solidFill>
              </a:rPr>
              <a:t>2</a:t>
            </a:r>
            <a:r>
              <a:rPr lang="en-US" sz="3200" b="1" dirty="0" smtClean="0">
                <a:solidFill>
                  <a:schemeClr val="tx1"/>
                </a:solidFill>
              </a:rPr>
              <a:t>3t</a:t>
            </a:r>
            <a:r>
              <a:rPr lang="en-US" sz="3200" b="1" baseline="30000" dirty="0" smtClean="0">
                <a:solidFill>
                  <a:schemeClr val="tx1"/>
                </a:solidFill>
              </a:rPr>
              <a:t>2</a:t>
            </a:r>
            <a:r>
              <a:rPr lang="en-US" sz="3200" b="1" dirty="0" smtClean="0">
                <a:solidFill>
                  <a:schemeClr val="tx1"/>
                </a:solidFill>
              </a:rPr>
              <a:t>(1-t) + B</a:t>
            </a:r>
            <a:r>
              <a:rPr lang="en-US" sz="3200" b="1" baseline="-25000" dirty="0" smtClean="0">
                <a:solidFill>
                  <a:schemeClr val="tx1"/>
                </a:solidFill>
              </a:rPr>
              <a:t>3</a:t>
            </a:r>
            <a:r>
              <a:rPr lang="en-US" sz="3200" b="1" dirty="0" smtClean="0">
                <a:solidFill>
                  <a:schemeClr val="tx1"/>
                </a:solidFill>
              </a:rPr>
              <a:t>t</a:t>
            </a:r>
            <a:r>
              <a:rPr lang="en-US" sz="3200" b="1" baseline="30000" dirty="0" smtClean="0">
                <a:solidFill>
                  <a:schemeClr val="tx1"/>
                </a:solidFill>
              </a:rPr>
              <a:t>3</a:t>
            </a:r>
            <a:r>
              <a:rPr lang="en-US" sz="3200" dirty="0" smtClean="0">
                <a:solidFill>
                  <a:schemeClr val="tx1"/>
                </a:solidFill>
              </a:rPr>
              <a:t/>
            </a:r>
            <a:br>
              <a:rPr lang="en-US" sz="3200" dirty="0" smtClean="0">
                <a:solidFill>
                  <a:schemeClr val="tx1"/>
                </a:solidFill>
              </a:rPr>
            </a:b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5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562600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Substituting the control points B</a:t>
            </a:r>
            <a:r>
              <a:rPr lang="en-US" sz="2800" baseline="-25000" dirty="0" smtClean="0">
                <a:solidFill>
                  <a:schemeClr val="tx1"/>
                </a:solidFill>
              </a:rPr>
              <a:t>0</a:t>
            </a:r>
            <a:r>
              <a:rPr lang="en-US" sz="2800" dirty="0" smtClean="0">
                <a:solidFill>
                  <a:schemeClr val="tx1"/>
                </a:solidFill>
              </a:rPr>
              <a:t>, B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solidFill>
                  <a:schemeClr val="tx1"/>
                </a:solidFill>
              </a:rPr>
              <a:t>, B</a:t>
            </a:r>
            <a:r>
              <a:rPr lang="en-US" sz="2800" baseline="-25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 and B</a:t>
            </a:r>
            <a:r>
              <a:rPr lang="en-US" sz="2800" baseline="-25000" dirty="0" smtClean="0">
                <a:solidFill>
                  <a:schemeClr val="tx1"/>
                </a:solidFill>
              </a:rPr>
              <a:t>3</a:t>
            </a:r>
            <a:r>
              <a:rPr lang="en-US" sz="2800" dirty="0" smtClean="0">
                <a:solidFill>
                  <a:schemeClr val="tx1"/>
                </a:solidFill>
              </a:rPr>
              <a:t>, we get-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P(t) = [1 0](1-t)</a:t>
            </a:r>
            <a:r>
              <a:rPr lang="en-US" sz="2800" baseline="30000" dirty="0" smtClean="0">
                <a:solidFill>
                  <a:schemeClr val="tx1"/>
                </a:solidFill>
              </a:rPr>
              <a:t>3</a:t>
            </a:r>
            <a:r>
              <a:rPr lang="en-US" sz="2800" dirty="0" smtClean="0">
                <a:solidFill>
                  <a:schemeClr val="tx1"/>
                </a:solidFill>
              </a:rPr>
              <a:t> + [3 3]3t(1-t)</a:t>
            </a:r>
            <a:r>
              <a:rPr lang="en-US" sz="2800" baseline="30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 + [6 3]3t</a:t>
            </a:r>
            <a:r>
              <a:rPr lang="en-US" sz="2800" baseline="30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(1-t) + [8 1]t</a:t>
            </a:r>
            <a:r>
              <a:rPr lang="en-US" sz="2800" baseline="30000" dirty="0" smtClean="0">
                <a:solidFill>
                  <a:schemeClr val="tx1"/>
                </a:solidFill>
              </a:rPr>
              <a:t>3</a:t>
            </a:r>
            <a:r>
              <a:rPr lang="en-US" sz="2800" dirty="0" smtClean="0">
                <a:solidFill>
                  <a:schemeClr val="tx1"/>
                </a:solidFill>
              </a:rPr>
              <a:t>      ……..(1)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 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Now,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To get 5 points lying on the curve, assume any 5 values of t lying in the range 0 &lt;= t &lt;= 1.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Let 5 values of t are 0, 0.2, 0.5, 0.7, 1</a:t>
            </a:r>
            <a:br>
              <a:rPr lang="en-US" sz="2800" dirty="0" smtClean="0">
                <a:solidFill>
                  <a:schemeClr val="tx1"/>
                </a:solidFill>
              </a:rPr>
            </a:br>
            <a:endParaRPr lang="en-U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3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19800"/>
          </a:xfrm>
        </p:spPr>
        <p:txBody>
          <a:bodyPr/>
          <a:lstStyle/>
          <a:p>
            <a:pPr algn="l"/>
            <a:r>
              <a:rPr lang="en-US" sz="2800" b="1" u="sng" dirty="0" smtClean="0">
                <a:solidFill>
                  <a:schemeClr val="tx1"/>
                </a:solidFill>
              </a:rPr>
              <a:t>For t = 0:</a:t>
            </a:r>
            <a:r>
              <a:rPr lang="en-US" sz="2800" b="1" dirty="0" smtClean="0">
                <a:solidFill>
                  <a:schemeClr val="tx1"/>
                </a:solidFill>
              </a:rPr>
              <a:t/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 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Substituting t=0 in (1), we get-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P(0) = [1 0](1-0)</a:t>
            </a:r>
            <a:r>
              <a:rPr lang="en-US" sz="2800" baseline="30000" dirty="0" smtClean="0">
                <a:solidFill>
                  <a:schemeClr val="tx1"/>
                </a:solidFill>
              </a:rPr>
              <a:t>3</a:t>
            </a:r>
            <a:r>
              <a:rPr lang="en-US" sz="2800" dirty="0" smtClean="0">
                <a:solidFill>
                  <a:schemeClr val="tx1"/>
                </a:solidFill>
              </a:rPr>
              <a:t> + [3 3]3(0)(1-0)</a:t>
            </a:r>
            <a:r>
              <a:rPr lang="en-US" sz="2800" baseline="30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 + [6 3]3(0)</a:t>
            </a:r>
            <a:r>
              <a:rPr lang="en-US" sz="2800" baseline="30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(1-0) + [8 1](0)</a:t>
            </a:r>
            <a:r>
              <a:rPr lang="en-US" sz="2800" baseline="30000" dirty="0" smtClean="0">
                <a:solidFill>
                  <a:schemeClr val="tx1"/>
                </a:solidFill>
              </a:rPr>
              <a:t>3</a:t>
            </a:r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P(0) = [1 0] + 0 + 0 + 0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P(0) = [1 0]</a:t>
            </a:r>
            <a:br>
              <a:rPr lang="en-US" sz="2800" dirty="0" smtClean="0">
                <a:solidFill>
                  <a:schemeClr val="tx1"/>
                </a:solidFill>
              </a:rPr>
            </a:br>
            <a:endParaRPr lang="en-U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2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8674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</a:rPr>
              <a:t>For t = 0.2:</a:t>
            </a:r>
            <a:r>
              <a:rPr lang="en-US" sz="2400" b="1" dirty="0" smtClean="0">
                <a:solidFill>
                  <a:schemeClr val="tx1"/>
                </a:solidFill>
              </a:rPr>
              <a:t/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 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Substituting t=0.2 in (1), we get-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P(0.2) = [1 0](1-0.2)</a:t>
            </a:r>
            <a:r>
              <a:rPr lang="en-US" sz="2400" baseline="30000" dirty="0" smtClean="0">
                <a:solidFill>
                  <a:schemeClr val="tx1"/>
                </a:solidFill>
              </a:rPr>
              <a:t>3</a:t>
            </a:r>
            <a:r>
              <a:rPr lang="en-US" sz="2400" dirty="0" smtClean="0">
                <a:solidFill>
                  <a:schemeClr val="tx1"/>
                </a:solidFill>
              </a:rPr>
              <a:t> + [3 3]3(0.2)(1-0.2)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 + [6 3]3(0.2)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(1-0.2) + [8 1](0.2)</a:t>
            </a:r>
            <a:r>
              <a:rPr lang="en-US" sz="2400" baseline="30000" dirty="0" smtClean="0">
                <a:solidFill>
                  <a:schemeClr val="tx1"/>
                </a:solidFill>
              </a:rPr>
              <a:t>3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P(0.2) = [1 0](0.8)</a:t>
            </a:r>
            <a:r>
              <a:rPr lang="en-US" sz="2400" baseline="30000" dirty="0" smtClean="0">
                <a:solidFill>
                  <a:schemeClr val="tx1"/>
                </a:solidFill>
              </a:rPr>
              <a:t>3</a:t>
            </a:r>
            <a:r>
              <a:rPr lang="en-US" sz="2400" dirty="0" smtClean="0">
                <a:solidFill>
                  <a:schemeClr val="tx1"/>
                </a:solidFill>
              </a:rPr>
              <a:t> + [3 3]3(0.2)(0.8)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 + [6 3]3(0.2)</a:t>
            </a:r>
            <a:r>
              <a:rPr lang="en-US" sz="2400" baseline="30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(0.8) + [8 1](0.2)</a:t>
            </a:r>
            <a:r>
              <a:rPr lang="en-US" sz="2400" baseline="30000" dirty="0" smtClean="0">
                <a:solidFill>
                  <a:schemeClr val="tx1"/>
                </a:solidFill>
              </a:rPr>
              <a:t>3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P(0.2) = [1 0] x 0.512 + [3 3] x 3 x 0.2 x 0.64 + [6 3] x 3 x 0.04 x 0.8 + [8 1] x 0.008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P(0.2) = [1 0] x 0.512 + [3 3] x 0.384 + [6 3] x 0.096 + [8 1] x 0.008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P(0.2) = [0.512 0] + [1.152 1.152] + [0.576 0.288] + [0.064 0.008]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P(0.2) = [2.304 1.448]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 </a:t>
            </a:r>
            <a:br>
              <a:rPr lang="en-US" sz="2400" dirty="0" smtClean="0">
                <a:solidFill>
                  <a:schemeClr val="tx1"/>
                </a:solidFill>
              </a:rPr>
            </a:b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722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685800"/>
            <a:ext cx="80010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For t = 0.5: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Substituting t=0.5 in (1), we get-</a:t>
            </a:r>
            <a:br>
              <a:rPr lang="en-US" dirty="0"/>
            </a:br>
            <a:r>
              <a:rPr lang="en-US" dirty="0"/>
              <a:t>P(0.5) = [1 0](1-0.5)</a:t>
            </a:r>
            <a:r>
              <a:rPr lang="en-US" baseline="30000" dirty="0"/>
              <a:t>3</a:t>
            </a:r>
            <a:r>
              <a:rPr lang="en-US" dirty="0"/>
              <a:t> + [3 3]3(0.5)(1-0.5)</a:t>
            </a:r>
            <a:r>
              <a:rPr lang="en-US" baseline="30000" dirty="0"/>
              <a:t>2</a:t>
            </a:r>
            <a:r>
              <a:rPr lang="en-US" dirty="0"/>
              <a:t> + [6 3]3(0.5)</a:t>
            </a:r>
            <a:r>
              <a:rPr lang="en-US" baseline="30000" dirty="0"/>
              <a:t>2</a:t>
            </a:r>
            <a:r>
              <a:rPr lang="en-US" dirty="0"/>
              <a:t>(1-0.5) + [8 1](0.5)</a:t>
            </a:r>
            <a:r>
              <a:rPr lang="en-US" baseline="30000" dirty="0"/>
              <a:t>3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P(0.5) = [1 0](0.5)</a:t>
            </a:r>
            <a:r>
              <a:rPr lang="en-US" baseline="30000" dirty="0"/>
              <a:t>3</a:t>
            </a:r>
            <a:r>
              <a:rPr lang="en-US" dirty="0"/>
              <a:t> + [3 3]3(0.5)(0.5)</a:t>
            </a:r>
            <a:r>
              <a:rPr lang="en-US" baseline="30000" dirty="0"/>
              <a:t>2</a:t>
            </a:r>
            <a:r>
              <a:rPr lang="en-US" dirty="0"/>
              <a:t> + [6 3]3(0.5)</a:t>
            </a:r>
            <a:r>
              <a:rPr lang="en-US" baseline="30000" dirty="0"/>
              <a:t>2</a:t>
            </a:r>
            <a:r>
              <a:rPr lang="en-US" dirty="0"/>
              <a:t>(0.5) + [8 1](0.5)</a:t>
            </a:r>
            <a:r>
              <a:rPr lang="en-US" baseline="30000" dirty="0"/>
              <a:t>3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P(0.5) = [1 0] x 0.125 + [3 3] x 3 x 0.5 x 0.25 + [6 3] x 3 x 0.25 x 0.5 + [8 1] x 0.125</a:t>
            </a:r>
            <a:br>
              <a:rPr lang="en-US" dirty="0"/>
            </a:br>
            <a:r>
              <a:rPr lang="en-US" dirty="0"/>
              <a:t>P(0.5) = [1 0] x 0.125 + [3 3] x 0.375 + [6 3] x 0.375 + [8 1] x 0.125</a:t>
            </a:r>
            <a:br>
              <a:rPr lang="en-US" dirty="0"/>
            </a:br>
            <a:r>
              <a:rPr lang="en-US" dirty="0"/>
              <a:t>P(0.5) = [0.125 0] + [1.125 1.125] + [2.25 1.125] + [1 0.125]</a:t>
            </a:r>
            <a:br>
              <a:rPr lang="en-US" dirty="0"/>
            </a:br>
            <a:r>
              <a:rPr lang="en-US" dirty="0"/>
              <a:t>P(0.5) = [4.5 2.375]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0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410200"/>
          </a:xfrm>
        </p:spPr>
        <p:txBody>
          <a:bodyPr>
            <a:noAutofit/>
          </a:bodyPr>
          <a:lstStyle/>
          <a:p>
            <a:pPr algn="l"/>
            <a:r>
              <a:rPr lang="en-US" sz="2000" b="1" u="sng" dirty="0" smtClean="0">
                <a:solidFill>
                  <a:schemeClr val="tx1"/>
                </a:solidFill>
              </a:rPr>
              <a:t>For t = 0.7:</a:t>
            </a:r>
            <a:r>
              <a:rPr lang="en-US" sz="2000" b="1" dirty="0" smtClean="0">
                <a:solidFill>
                  <a:schemeClr val="tx1"/>
                </a:solidFill>
              </a:rPr>
              <a:t/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 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Substituting t=0.7 in (1), we get-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P(t) = [1 0](1-t)</a:t>
            </a:r>
            <a:r>
              <a:rPr lang="en-US" sz="2000" baseline="30000" dirty="0" smtClean="0">
                <a:solidFill>
                  <a:schemeClr val="tx1"/>
                </a:solidFill>
              </a:rPr>
              <a:t>3</a:t>
            </a:r>
            <a:r>
              <a:rPr lang="en-US" sz="2000" dirty="0" smtClean="0">
                <a:solidFill>
                  <a:schemeClr val="tx1"/>
                </a:solidFill>
              </a:rPr>
              <a:t> + [3 3]3t(1-t)</a:t>
            </a:r>
            <a:r>
              <a:rPr lang="en-US" sz="2000" baseline="30000" dirty="0" smtClean="0">
                <a:solidFill>
                  <a:schemeClr val="tx1"/>
                </a:solidFill>
              </a:rPr>
              <a:t>2</a:t>
            </a:r>
            <a:r>
              <a:rPr lang="en-US" sz="2000" dirty="0" smtClean="0">
                <a:solidFill>
                  <a:schemeClr val="tx1"/>
                </a:solidFill>
              </a:rPr>
              <a:t> + [6 3]3t</a:t>
            </a:r>
            <a:r>
              <a:rPr lang="en-US" sz="2000" baseline="30000" dirty="0" smtClean="0">
                <a:solidFill>
                  <a:schemeClr val="tx1"/>
                </a:solidFill>
              </a:rPr>
              <a:t>2</a:t>
            </a:r>
            <a:r>
              <a:rPr lang="en-US" sz="2000" dirty="0" smtClean="0">
                <a:solidFill>
                  <a:schemeClr val="tx1"/>
                </a:solidFill>
              </a:rPr>
              <a:t>(1-t) + [8 1]t</a:t>
            </a:r>
            <a:r>
              <a:rPr lang="en-US" sz="2000" baseline="30000" dirty="0" smtClean="0">
                <a:solidFill>
                  <a:schemeClr val="tx1"/>
                </a:solidFill>
              </a:rPr>
              <a:t>3</a:t>
            </a:r>
            <a:r>
              <a:rPr lang="en-US" sz="2000" dirty="0" smtClean="0">
                <a:solidFill>
                  <a:schemeClr val="tx1"/>
                </a:solidFill>
              </a:rPr>
              <a:t/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P(0.7) = [1 0](1-0.7)</a:t>
            </a:r>
            <a:r>
              <a:rPr lang="en-US" sz="2000" baseline="30000" dirty="0" smtClean="0">
                <a:solidFill>
                  <a:schemeClr val="tx1"/>
                </a:solidFill>
              </a:rPr>
              <a:t>3</a:t>
            </a:r>
            <a:r>
              <a:rPr lang="en-US" sz="2000" dirty="0" smtClean="0">
                <a:solidFill>
                  <a:schemeClr val="tx1"/>
                </a:solidFill>
              </a:rPr>
              <a:t> + [3 3]3(0.7)(1-0.7)</a:t>
            </a:r>
            <a:r>
              <a:rPr lang="en-US" sz="2000" baseline="30000" dirty="0" smtClean="0">
                <a:solidFill>
                  <a:schemeClr val="tx1"/>
                </a:solidFill>
              </a:rPr>
              <a:t>2</a:t>
            </a:r>
            <a:r>
              <a:rPr lang="en-US" sz="2000" dirty="0" smtClean="0">
                <a:solidFill>
                  <a:schemeClr val="tx1"/>
                </a:solidFill>
              </a:rPr>
              <a:t> + [6 3]3(0.7)</a:t>
            </a:r>
            <a:r>
              <a:rPr lang="en-US" sz="2000" baseline="30000" dirty="0" smtClean="0">
                <a:solidFill>
                  <a:schemeClr val="tx1"/>
                </a:solidFill>
              </a:rPr>
              <a:t>2</a:t>
            </a:r>
            <a:r>
              <a:rPr lang="en-US" sz="2000" dirty="0" smtClean="0">
                <a:solidFill>
                  <a:schemeClr val="tx1"/>
                </a:solidFill>
              </a:rPr>
              <a:t>(1-0.7) + [8 1](0.7)</a:t>
            </a:r>
            <a:r>
              <a:rPr lang="en-US" sz="2000" baseline="30000" dirty="0" smtClean="0">
                <a:solidFill>
                  <a:schemeClr val="tx1"/>
                </a:solidFill>
              </a:rPr>
              <a:t>3</a:t>
            </a:r>
            <a:r>
              <a:rPr lang="en-US" sz="2000" dirty="0" smtClean="0">
                <a:solidFill>
                  <a:schemeClr val="tx1"/>
                </a:solidFill>
              </a:rPr>
              <a:t/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P(0.7) = [1 0](0.3)</a:t>
            </a:r>
            <a:r>
              <a:rPr lang="en-US" sz="2000" baseline="30000" dirty="0" smtClean="0">
                <a:solidFill>
                  <a:schemeClr val="tx1"/>
                </a:solidFill>
              </a:rPr>
              <a:t>3</a:t>
            </a:r>
            <a:r>
              <a:rPr lang="en-US" sz="2000" dirty="0" smtClean="0">
                <a:solidFill>
                  <a:schemeClr val="tx1"/>
                </a:solidFill>
              </a:rPr>
              <a:t> + [3 3]3(0.7)(0.3)</a:t>
            </a:r>
            <a:r>
              <a:rPr lang="en-US" sz="2000" baseline="30000" dirty="0" smtClean="0">
                <a:solidFill>
                  <a:schemeClr val="tx1"/>
                </a:solidFill>
              </a:rPr>
              <a:t>2</a:t>
            </a:r>
            <a:r>
              <a:rPr lang="en-US" sz="2000" dirty="0" smtClean="0">
                <a:solidFill>
                  <a:schemeClr val="tx1"/>
                </a:solidFill>
              </a:rPr>
              <a:t> + [6 3]3(0.7)</a:t>
            </a:r>
            <a:r>
              <a:rPr lang="en-US" sz="2000" baseline="30000" dirty="0" smtClean="0">
                <a:solidFill>
                  <a:schemeClr val="tx1"/>
                </a:solidFill>
              </a:rPr>
              <a:t>2</a:t>
            </a:r>
            <a:r>
              <a:rPr lang="en-US" sz="2000" dirty="0" smtClean="0">
                <a:solidFill>
                  <a:schemeClr val="tx1"/>
                </a:solidFill>
              </a:rPr>
              <a:t>(0.3) + [8 1](0.7)</a:t>
            </a:r>
            <a:r>
              <a:rPr lang="en-US" sz="2000" baseline="30000" dirty="0" smtClean="0">
                <a:solidFill>
                  <a:schemeClr val="tx1"/>
                </a:solidFill>
              </a:rPr>
              <a:t>3</a:t>
            </a:r>
            <a:r>
              <a:rPr lang="en-US" sz="2000" dirty="0" smtClean="0">
                <a:solidFill>
                  <a:schemeClr val="tx1"/>
                </a:solidFill>
              </a:rPr>
              <a:t/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P(0.7) = [1 0] x 0.027 + [3 3] x 3 x 0.7 x 0.09 + [6 3] x 3 x 0.49 x 0.3 + [8 1] x 0.343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P(0.7) = [1 0] x 0.027 + [3 3] x 0.189 + [6 3] x 0.441 + [8 1] x 0.343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P(0.7) = [0.027 0] + [0.567 0.567] + [2.646 1.323] + [2.744 0.343]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P(0.7) = [5.984 2.233]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 </a:t>
            </a:r>
            <a:br>
              <a:rPr lang="en-US" sz="2000" dirty="0" smtClean="0">
                <a:solidFill>
                  <a:schemeClr val="tx1"/>
                </a:solidFill>
              </a:rPr>
            </a:b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646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381000"/>
            <a:ext cx="7543800" cy="5715000"/>
          </a:xfrm>
        </p:spPr>
        <p:txBody>
          <a:bodyPr>
            <a:normAutofit/>
          </a:bodyPr>
          <a:lstStyle/>
          <a:p>
            <a:r>
              <a:rPr lang="en-US" b="1" u="sng" dirty="0"/>
              <a:t>For t = 1: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Substituting t=1 in (1), we get-</a:t>
            </a:r>
            <a:br>
              <a:rPr lang="en-US" dirty="0"/>
            </a:br>
            <a:r>
              <a:rPr lang="en-US" dirty="0"/>
              <a:t>P(1) = [1 0](1-1)</a:t>
            </a:r>
            <a:r>
              <a:rPr lang="en-US" baseline="30000" dirty="0"/>
              <a:t>3</a:t>
            </a:r>
            <a:r>
              <a:rPr lang="en-US" dirty="0"/>
              <a:t> + [3 3]3(1)(1-1)</a:t>
            </a:r>
            <a:r>
              <a:rPr lang="en-US" baseline="30000" dirty="0"/>
              <a:t>2</a:t>
            </a:r>
            <a:r>
              <a:rPr lang="en-US" dirty="0"/>
              <a:t> + [6 3]3(1)</a:t>
            </a:r>
            <a:r>
              <a:rPr lang="en-US" baseline="30000" dirty="0"/>
              <a:t>2</a:t>
            </a:r>
            <a:r>
              <a:rPr lang="en-US" dirty="0"/>
              <a:t>(1-1) + [8 1](1)</a:t>
            </a:r>
            <a:r>
              <a:rPr lang="en-US" baseline="30000" dirty="0"/>
              <a:t>3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P(1) = [1 0] x 0 + [3 3] x 3 x 1 x 0 + [6 3] x 3 x 1 x 0 + [8 1] x 1</a:t>
            </a:r>
            <a:br>
              <a:rPr lang="en-US" dirty="0"/>
            </a:br>
            <a:r>
              <a:rPr lang="en-US" dirty="0"/>
              <a:t>P(1) = 0 + 0 + 0 + [8 1]</a:t>
            </a:r>
            <a:br>
              <a:rPr lang="en-US" dirty="0"/>
            </a:br>
            <a:r>
              <a:rPr lang="en-US" dirty="0"/>
              <a:t>P(1) = [8 1]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1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s://www.gatevidyalay.com/wp-content/uploads/2019/12/Bezier-Curve-in-Computer-Graphics-Problem-01-Solution-Rough-Ske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7391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474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 smtClean="0"/>
              <a:t>Applications </a:t>
            </a:r>
            <a:r>
              <a:rPr lang="en-US" b="1" u="sng" dirty="0"/>
              <a:t>of Bezier Curves-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7200" cy="4873752"/>
          </a:xfrm>
        </p:spPr>
        <p:txBody>
          <a:bodyPr/>
          <a:lstStyle/>
          <a:p>
            <a:pPr marL="0" indent="0" fontAlgn="base">
              <a:buNone/>
            </a:pPr>
            <a:r>
              <a:rPr lang="en-US" b="1" u="sng" dirty="0"/>
              <a:t>1. Computer Graphics-</a:t>
            </a:r>
            <a:endParaRPr lang="en-US" b="1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Bezier curves are widely used in computer graphics to model smooth curves.</a:t>
            </a:r>
          </a:p>
          <a:p>
            <a:pPr fontAlgn="base"/>
            <a:r>
              <a:rPr lang="en-US" dirty="0"/>
              <a:t>The curve is completely contained in the convex hull of its control points.</a:t>
            </a:r>
          </a:p>
          <a:p>
            <a:pPr fontAlgn="base"/>
            <a:r>
              <a:rPr lang="en-US" dirty="0"/>
              <a:t>So, the points can be graphically displayed &amp; used to manipulate the curve intuitively.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03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 smtClean="0"/>
              <a:t>Applications </a:t>
            </a:r>
            <a:r>
              <a:rPr lang="en-US" b="1" u="sng" dirty="0"/>
              <a:t>of Bezier Curves-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7200" cy="4873752"/>
          </a:xfrm>
        </p:spPr>
        <p:txBody>
          <a:bodyPr/>
          <a:lstStyle/>
          <a:p>
            <a:pPr marL="0" indent="0" fontAlgn="base">
              <a:buNone/>
            </a:pPr>
            <a:r>
              <a:rPr lang="en-US" b="1" u="sng" dirty="0"/>
              <a:t>2. Animation-</a:t>
            </a:r>
            <a:endParaRPr lang="en-US" b="1" dirty="0"/>
          </a:p>
          <a:p>
            <a:pPr fontAlgn="base"/>
            <a:r>
              <a:rPr lang="en-US" dirty="0"/>
              <a:t> </a:t>
            </a:r>
          </a:p>
          <a:p>
            <a:pPr fontAlgn="base"/>
            <a:r>
              <a:rPr lang="en-US" dirty="0"/>
              <a:t>Bezier curves are used to outline movement in animation applications such as Adobe Flash and </a:t>
            </a:r>
            <a:r>
              <a:rPr lang="en-US" dirty="0" err="1"/>
              <a:t>synfig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Users outline the wanted path in </a:t>
            </a:r>
            <a:r>
              <a:rPr lang="en-US" dirty="0" err="1"/>
              <a:t>bezier</a:t>
            </a:r>
            <a:r>
              <a:rPr lang="en-US" dirty="0"/>
              <a:t> curves.</a:t>
            </a:r>
          </a:p>
          <a:p>
            <a:pPr fontAlgn="base"/>
            <a:r>
              <a:rPr lang="en-US" dirty="0"/>
              <a:t>The application creates the needed frames for the object to move along the path.</a:t>
            </a:r>
          </a:p>
          <a:p>
            <a:pPr fontAlgn="base"/>
            <a:r>
              <a:rPr lang="en-US" dirty="0"/>
              <a:t>For 3D animation, </a:t>
            </a:r>
            <a:r>
              <a:rPr lang="en-US" dirty="0" err="1"/>
              <a:t>bezier</a:t>
            </a:r>
            <a:r>
              <a:rPr lang="en-US" dirty="0"/>
              <a:t> curves are often used to define 3D paths as well as 2D curves.</a:t>
            </a:r>
          </a:p>
        </p:txBody>
      </p:sp>
    </p:spTree>
    <p:extLst>
      <p:ext uri="{BB962C8B-B14F-4D97-AF65-F5344CB8AC3E}">
        <p14:creationId xmlns:p14="http://schemas.microsoft.com/office/powerpoint/2010/main" val="279916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7200" cy="48737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 smtClean="0"/>
              <a:t>We often </a:t>
            </a:r>
            <a:r>
              <a:rPr lang="en-US" sz="3200" dirty="0"/>
              <a:t>need to draw different types of objects onto the screen. Objects are not flat all the time and we need to draw curves many times to draw an object</a:t>
            </a:r>
            <a:r>
              <a:rPr lang="en-US" sz="3200" dirty="0" smtClean="0"/>
              <a:t>.</a:t>
            </a:r>
          </a:p>
          <a:p>
            <a:pPr marL="0" indent="0" algn="just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0942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 smtClean="0"/>
              <a:t>Applications </a:t>
            </a:r>
            <a:r>
              <a:rPr lang="en-US" b="1" u="sng" dirty="0"/>
              <a:t>of Bezier Curves-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7200" cy="4873752"/>
          </a:xfrm>
        </p:spPr>
        <p:txBody>
          <a:bodyPr/>
          <a:lstStyle/>
          <a:p>
            <a:pPr marL="0" indent="0" fontAlgn="base">
              <a:buNone/>
            </a:pPr>
            <a:r>
              <a:rPr lang="en-US" b="1" u="sng" dirty="0"/>
              <a:t>3. Fonts-</a:t>
            </a:r>
            <a:endParaRPr lang="en-US" b="1" dirty="0"/>
          </a:p>
          <a:p>
            <a:pPr fontAlgn="base"/>
            <a:r>
              <a:rPr lang="en-US" dirty="0"/>
              <a:t> </a:t>
            </a:r>
          </a:p>
          <a:p>
            <a:pPr fontAlgn="base"/>
            <a:r>
              <a:rPr lang="en-US" dirty="0"/>
              <a:t>True type fonts use composite </a:t>
            </a:r>
            <a:r>
              <a:rPr lang="en-US" dirty="0" err="1"/>
              <a:t>bezier</a:t>
            </a:r>
            <a:r>
              <a:rPr lang="en-US" dirty="0"/>
              <a:t> curves composed of quadratic </a:t>
            </a:r>
            <a:r>
              <a:rPr lang="en-US" dirty="0" err="1"/>
              <a:t>bezier</a:t>
            </a:r>
            <a:r>
              <a:rPr lang="en-US" dirty="0"/>
              <a:t> curves.</a:t>
            </a:r>
          </a:p>
          <a:p>
            <a:pPr fontAlgn="base"/>
            <a:r>
              <a:rPr lang="en-US" dirty="0"/>
              <a:t>Modern imaging systems like postscript, asymptote </a:t>
            </a:r>
            <a:r>
              <a:rPr lang="en-US" dirty="0" err="1"/>
              <a:t>etc</a:t>
            </a:r>
            <a:r>
              <a:rPr lang="en-US" dirty="0"/>
              <a:t> use composite </a:t>
            </a:r>
            <a:r>
              <a:rPr lang="en-US" dirty="0" err="1"/>
              <a:t>bezier</a:t>
            </a:r>
            <a:r>
              <a:rPr lang="en-US" dirty="0"/>
              <a:t> curves composed of cubic </a:t>
            </a:r>
            <a:r>
              <a:rPr lang="en-US" dirty="0" err="1"/>
              <a:t>bezier</a:t>
            </a:r>
            <a:r>
              <a:rPr lang="en-US" dirty="0"/>
              <a:t> curves for drawing curved shapes.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69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78486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50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 smtClean="0"/>
              <a:t>surface generation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 </a:t>
            </a: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229600" cy="5399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169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generation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8077200" cy="468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163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generation</a:t>
            </a:r>
            <a:endParaRPr lang="en-US" dirty="0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77"/>
          <a:stretch/>
        </p:blipFill>
        <p:spPr bwMode="auto">
          <a:xfrm>
            <a:off x="482958" y="1758239"/>
            <a:ext cx="8153399" cy="207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97"/>
          <a:stretch/>
        </p:blipFill>
        <p:spPr bwMode="auto">
          <a:xfrm>
            <a:off x="3264256" y="3835386"/>
            <a:ext cx="2590801" cy="2480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205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generation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6" b="24035"/>
          <a:stretch/>
        </p:blipFill>
        <p:spPr bwMode="auto">
          <a:xfrm>
            <a:off x="2586037" y="4052822"/>
            <a:ext cx="32099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11"/>
          <a:stretch/>
        </p:blipFill>
        <p:spPr bwMode="auto">
          <a:xfrm>
            <a:off x="304800" y="1448762"/>
            <a:ext cx="8153399" cy="256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205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8001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7546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1139825"/>
          </a:xfrm>
        </p:spPr>
        <p:txBody>
          <a:bodyPr>
            <a:normAutofit fontScale="90000"/>
          </a:bodyPr>
          <a:lstStyle/>
          <a:p>
            <a:r>
              <a:rPr lang="en-US" altLang="en-US" sz="3200" b="1" smtClean="0">
                <a:solidFill>
                  <a:srgbClr val="FFFF00"/>
                </a:solidFill>
                <a:latin typeface="Times New Roman" panose="02020603050405020304" pitchFamily="18" charset="0"/>
              </a:rPr>
              <a:t>B-Spline Curves</a:t>
            </a:r>
            <a:r>
              <a:rPr lang="en-US" altLang="en-US" sz="3800" b="1" smtClean="0">
                <a:solidFill>
                  <a:srgbClr val="FFFF00"/>
                </a:solidFill>
                <a:latin typeface="Times New Roman" panose="02020603050405020304" pitchFamily="18" charset="0"/>
              </a:rPr>
              <a:t/>
            </a:r>
            <a:br>
              <a:rPr lang="en-US" altLang="en-US" sz="3800" b="1" smtClean="0">
                <a:solidFill>
                  <a:srgbClr val="FFFF00"/>
                </a:solidFill>
                <a:latin typeface="Times New Roman" panose="02020603050405020304" pitchFamily="18" charset="0"/>
              </a:rPr>
            </a:br>
            <a:r>
              <a:rPr lang="en-US" altLang="en-US" sz="3800" b="1" smtClean="0">
                <a:solidFill>
                  <a:srgbClr val="FF9900"/>
                </a:solidFill>
                <a:latin typeface="Times New Roman" panose="02020603050405020304" pitchFamily="18" charset="0"/>
              </a:rPr>
              <a:t>(Two Advantages)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1" y="1706563"/>
            <a:ext cx="7620000" cy="3810000"/>
          </a:xfrm>
          <a:solidFill>
            <a:srgbClr val="FFFFCC"/>
          </a:solidFill>
          <a:ln w="127000">
            <a:solidFill>
              <a:srgbClr val="FF6600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571500" indent="-571500">
              <a:buClr>
                <a:srgbClr val="0000FF"/>
              </a:buClr>
              <a:buSzPct val="110000"/>
              <a:buFont typeface="Wingdings" panose="05000000000000000000" pitchFamily="2" charset="2"/>
              <a:buAutoNum type="arabicPeriod"/>
            </a:pPr>
            <a:r>
              <a:rPr lang="en-US" alt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degree of a B-spline </a:t>
            </a:r>
            <a:r>
              <a:rPr lang="en-US" altLang="en-US" sz="3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polynmial</a:t>
            </a:r>
            <a:r>
              <a:rPr lang="en-US" alt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can be set independently of the number of control points.</a:t>
            </a:r>
          </a:p>
          <a:p>
            <a:pPr marL="571500" indent="-571500">
              <a:buClr>
                <a:srgbClr val="0000FF"/>
              </a:buClr>
              <a:buSzPct val="110000"/>
              <a:buFont typeface="Wingdings" panose="05000000000000000000" pitchFamily="2" charset="2"/>
              <a:buAutoNum type="arabicPeriod"/>
            </a:pPr>
            <a:endParaRPr lang="en-US" alt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rgbClr val="0000FF"/>
              </a:buClr>
              <a:buSzPct val="110000"/>
              <a:buFont typeface="Wingdings" panose="05000000000000000000" pitchFamily="2" charset="2"/>
              <a:buAutoNum type="arabicPeriod"/>
            </a:pPr>
            <a:r>
              <a:rPr lang="en-US" alt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B-splines allow local control over the shape of a spline curve (or surface)</a:t>
            </a:r>
          </a:p>
        </p:txBody>
      </p:sp>
    </p:spTree>
    <p:extLst>
      <p:ext uri="{BB962C8B-B14F-4D97-AF65-F5344CB8AC3E}">
        <p14:creationId xmlns:p14="http://schemas.microsoft.com/office/powerpoint/2010/main" val="32742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8763000" cy="608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205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1"/>
            <a:ext cx="7848599" cy="601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92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720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smtClean="0">
                <a:latin typeface="+mj-lt"/>
                <a:cs typeface="Verdana"/>
              </a:rPr>
              <a:t>A </a:t>
            </a:r>
            <a:r>
              <a:rPr lang="en-US" spc="-5" dirty="0" smtClean="0">
                <a:latin typeface="+mj-lt"/>
                <a:cs typeface="Verdana"/>
              </a:rPr>
              <a:t>curve </a:t>
            </a:r>
            <a:r>
              <a:rPr lang="en-US" spc="-10" dirty="0" smtClean="0">
                <a:latin typeface="+mj-lt"/>
                <a:cs typeface="Verdana"/>
              </a:rPr>
              <a:t>is </a:t>
            </a:r>
            <a:r>
              <a:rPr lang="en-US" dirty="0" smtClean="0">
                <a:latin typeface="+mj-lt"/>
                <a:cs typeface="Verdana"/>
              </a:rPr>
              <a:t>an </a:t>
            </a:r>
            <a:r>
              <a:rPr lang="en-US" spc="-5" dirty="0" smtClean="0">
                <a:latin typeface="+mj-lt"/>
                <a:cs typeface="Verdana"/>
              </a:rPr>
              <a:t>infinitely large </a:t>
            </a:r>
            <a:r>
              <a:rPr lang="en-US" dirty="0" smtClean="0">
                <a:latin typeface="+mj-lt"/>
                <a:cs typeface="Verdana"/>
              </a:rPr>
              <a:t>set of </a:t>
            </a:r>
            <a:r>
              <a:rPr lang="en-US" spc="-5" dirty="0" smtClean="0">
                <a:latin typeface="+mj-lt"/>
                <a:cs typeface="Verdana"/>
              </a:rPr>
              <a:t>points. Each point has </a:t>
            </a:r>
            <a:r>
              <a:rPr lang="en-US" dirty="0" smtClean="0">
                <a:latin typeface="+mj-lt"/>
                <a:cs typeface="Verdana"/>
              </a:rPr>
              <a:t>two </a:t>
            </a:r>
            <a:r>
              <a:rPr lang="en-US" spc="-5" dirty="0" smtClean="0">
                <a:latin typeface="+mj-lt"/>
                <a:cs typeface="Verdana"/>
              </a:rPr>
              <a:t>neighbors </a:t>
            </a:r>
            <a:r>
              <a:rPr lang="en-US" dirty="0" smtClean="0">
                <a:latin typeface="+mj-lt"/>
                <a:cs typeface="Verdana"/>
              </a:rPr>
              <a:t>except  </a:t>
            </a:r>
            <a:r>
              <a:rPr lang="en-US" spc="-5" dirty="0" smtClean="0">
                <a:latin typeface="+mj-lt"/>
                <a:cs typeface="Verdana"/>
              </a:rPr>
              <a:t>endpoints in specific direction.</a:t>
            </a:r>
            <a:endParaRPr lang="en-US" dirty="0">
              <a:latin typeface="+mj-lt"/>
            </a:endParaRPr>
          </a:p>
        </p:txBody>
      </p:sp>
      <p:pic>
        <p:nvPicPr>
          <p:cNvPr id="26628" name="Picture 2" descr="http://www.moshplant.com/direct-or/bezier/curve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76600"/>
            <a:ext cx="42862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5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305799" cy="631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920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Unit 4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Curve Generation</a:t>
            </a:r>
            <a:r>
              <a:rPr lang="en-US" dirty="0"/>
              <a:t>, Bezier and B-spline Methods. </a:t>
            </a:r>
            <a:r>
              <a:rPr lang="en-US" b="1" dirty="0"/>
              <a:t>Basic Illumination Model: </a:t>
            </a:r>
            <a:r>
              <a:rPr lang="en-US" dirty="0"/>
              <a:t>Diffuse Reflection, Specular Reflection, </a:t>
            </a:r>
            <a:r>
              <a:rPr lang="en-US" dirty="0" err="1"/>
              <a:t>Phong</a:t>
            </a:r>
            <a:r>
              <a:rPr lang="en-US" dirty="0"/>
              <a:t> Shading, </a:t>
            </a:r>
            <a:r>
              <a:rPr lang="en-US" dirty="0" err="1"/>
              <a:t>Gouraud</a:t>
            </a:r>
            <a:r>
              <a:rPr lang="en-US" dirty="0"/>
              <a:t> Shading, Ray Tracing, </a:t>
            </a:r>
            <a:r>
              <a:rPr lang="en-US" b="1" dirty="0"/>
              <a:t>Color Models </a:t>
            </a:r>
            <a:r>
              <a:rPr lang="en-US" dirty="0"/>
              <a:t>like RGB, YIQ, CMY, HSV. </a:t>
            </a:r>
          </a:p>
        </p:txBody>
      </p:sp>
    </p:spTree>
    <p:extLst>
      <p:ext uri="{BB962C8B-B14F-4D97-AF65-F5344CB8AC3E}">
        <p14:creationId xmlns:p14="http://schemas.microsoft.com/office/powerpoint/2010/main" val="30115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5013" y="306388"/>
            <a:ext cx="7956550" cy="636587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-5" dirty="0"/>
              <a:t>Illumination Models and</a:t>
            </a:r>
            <a:r>
              <a:rPr spc="-60" dirty="0"/>
              <a:t> </a:t>
            </a:r>
            <a:r>
              <a:rPr spc="-5" dirty="0"/>
              <a:t>Shading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371600"/>
            <a:ext cx="8153400" cy="4931478"/>
          </a:xfrm>
          <a:prstGeom prst="rect">
            <a:avLst/>
          </a:prstGeom>
        </p:spPr>
        <p:txBody>
          <a:bodyPr wrap="square" lIns="0" tIns="12065" rIns="0" bIns="0">
            <a:spAutoFit/>
          </a:bodyPr>
          <a:lstStyle/>
          <a:p>
            <a:pPr marL="268605" indent="-256540">
              <a:lnSpc>
                <a:spcPts val="3835"/>
              </a:lnSpc>
              <a:spcBef>
                <a:spcPts val="95"/>
              </a:spcBef>
              <a:tabLst>
                <a:tab pos="269240" algn="l"/>
              </a:tabLst>
              <a:defRPr/>
            </a:pPr>
            <a:endParaRPr sz="3200" dirty="0">
              <a:solidFill>
                <a:srgbClr val="FF0000"/>
              </a:solidFill>
              <a:latin typeface="+mj-lt"/>
              <a:cs typeface="Arial"/>
            </a:endParaRPr>
          </a:p>
          <a:p>
            <a:pPr marL="526415" indent="-514350">
              <a:buAutoNum type="arabicPeriod"/>
              <a:tabLst>
                <a:tab pos="269240" algn="l"/>
              </a:tabLst>
              <a:defRPr/>
            </a:pPr>
            <a:r>
              <a:rPr sz="3200" spc="-5" dirty="0" smtClean="0">
                <a:solidFill>
                  <a:srgbClr val="FF0000"/>
                </a:solidFill>
                <a:latin typeface="+mj-lt"/>
                <a:cs typeface="Arial"/>
              </a:rPr>
              <a:t>Diffuse</a:t>
            </a:r>
            <a:r>
              <a:rPr sz="3200" spc="-15" dirty="0" smtClean="0">
                <a:solidFill>
                  <a:srgbClr val="FF0000"/>
                </a:solidFill>
                <a:latin typeface="+mj-lt"/>
                <a:cs typeface="Arial"/>
              </a:rPr>
              <a:t> </a:t>
            </a:r>
            <a:r>
              <a:rPr sz="3200" spc="-10" dirty="0" smtClean="0">
                <a:solidFill>
                  <a:srgbClr val="FF0000"/>
                </a:solidFill>
                <a:latin typeface="+mj-lt"/>
                <a:cs typeface="Arial"/>
              </a:rPr>
              <a:t>Reflectio</a:t>
            </a:r>
            <a:r>
              <a:rPr lang="en-US" sz="3200" spc="-10" dirty="0" smtClean="0">
                <a:solidFill>
                  <a:srgbClr val="FF0000"/>
                </a:solidFill>
                <a:latin typeface="+mj-lt"/>
                <a:cs typeface="Arial"/>
              </a:rPr>
              <a:t>n</a:t>
            </a:r>
          </a:p>
          <a:p>
            <a:pPr marL="526415" indent="-514350">
              <a:buAutoNum type="arabicPeriod"/>
              <a:tabLst>
                <a:tab pos="269240" algn="l"/>
              </a:tabLst>
              <a:defRPr/>
            </a:pPr>
            <a:endParaRPr lang="en-US" sz="3200" spc="-10" dirty="0">
              <a:solidFill>
                <a:srgbClr val="FF0000"/>
              </a:solidFill>
              <a:latin typeface="+mj-lt"/>
              <a:cs typeface="Arial"/>
            </a:endParaRPr>
          </a:p>
          <a:p>
            <a:pPr marL="526415" indent="-514350">
              <a:buAutoNum type="arabicPeriod"/>
              <a:tabLst>
                <a:tab pos="269240" algn="l"/>
              </a:tabLst>
              <a:defRPr/>
            </a:pPr>
            <a:r>
              <a:rPr sz="3200" spc="-5" dirty="0" smtClean="0">
                <a:solidFill>
                  <a:srgbClr val="FF0000"/>
                </a:solidFill>
                <a:latin typeface="+mj-lt"/>
                <a:cs typeface="Arial"/>
              </a:rPr>
              <a:t>Specular</a:t>
            </a:r>
            <a:r>
              <a:rPr sz="3200" spc="-10" dirty="0" smtClean="0">
                <a:solidFill>
                  <a:srgbClr val="FF0000"/>
                </a:solidFill>
                <a:latin typeface="+mj-lt"/>
                <a:cs typeface="Arial"/>
              </a:rPr>
              <a:t> Reflectio</a:t>
            </a:r>
            <a:r>
              <a:rPr lang="en-US" sz="3200" spc="-10" dirty="0" smtClean="0">
                <a:solidFill>
                  <a:srgbClr val="FF0000"/>
                </a:solidFill>
                <a:latin typeface="+mj-lt"/>
                <a:cs typeface="Arial"/>
              </a:rPr>
              <a:t>n</a:t>
            </a:r>
            <a:endParaRPr lang="en-US" sz="3200" dirty="0">
              <a:solidFill>
                <a:srgbClr val="FF0000"/>
              </a:solidFill>
              <a:latin typeface="+mj-lt"/>
              <a:cs typeface="Arial"/>
            </a:endParaRPr>
          </a:p>
          <a:p>
            <a:pPr marL="526415" indent="-514350">
              <a:buAutoNum type="arabicPeriod"/>
              <a:tabLst>
                <a:tab pos="269240" algn="l"/>
              </a:tabLst>
              <a:defRPr/>
            </a:pPr>
            <a:endParaRPr lang="en-US" sz="3200" spc="-5" dirty="0">
              <a:solidFill>
                <a:srgbClr val="FF0000"/>
              </a:solidFill>
              <a:latin typeface="+mj-lt"/>
              <a:cs typeface="Arial"/>
            </a:endParaRPr>
          </a:p>
          <a:p>
            <a:pPr marL="526415" indent="-514350">
              <a:buAutoNum type="arabicPeriod"/>
              <a:tabLst>
                <a:tab pos="269240" algn="l"/>
              </a:tabLst>
              <a:defRPr/>
            </a:pPr>
            <a:r>
              <a:rPr lang="en-US" sz="3200" spc="-5" dirty="0" err="1" smtClean="0">
                <a:solidFill>
                  <a:srgbClr val="FF0000"/>
                </a:solidFill>
                <a:latin typeface="+mj-lt"/>
                <a:cs typeface="Arial"/>
              </a:rPr>
              <a:t>Phong</a:t>
            </a:r>
            <a:r>
              <a:rPr lang="en-US" sz="3200" spc="-5" dirty="0" smtClean="0">
                <a:solidFill>
                  <a:srgbClr val="FF0000"/>
                </a:solidFill>
                <a:latin typeface="+mj-lt"/>
                <a:cs typeface="Arial"/>
              </a:rPr>
              <a:t> shading</a:t>
            </a:r>
            <a:endParaRPr lang="en-US" sz="3200" dirty="0">
              <a:solidFill>
                <a:srgbClr val="FF0000"/>
              </a:solidFill>
              <a:latin typeface="+mj-lt"/>
              <a:cs typeface="Arial"/>
            </a:endParaRPr>
          </a:p>
          <a:p>
            <a:pPr marL="526415" indent="-514350">
              <a:buAutoNum type="arabicPeriod"/>
              <a:tabLst>
                <a:tab pos="269240" algn="l"/>
              </a:tabLst>
              <a:defRPr/>
            </a:pPr>
            <a:endParaRPr lang="en-US" sz="3200" spc="-5" dirty="0">
              <a:solidFill>
                <a:srgbClr val="FF0000"/>
              </a:solidFill>
              <a:latin typeface="+mj-lt"/>
              <a:cs typeface="Arial"/>
            </a:endParaRPr>
          </a:p>
          <a:p>
            <a:pPr marL="526415" indent="-514350">
              <a:buAutoNum type="arabicPeriod"/>
              <a:tabLst>
                <a:tab pos="269240" algn="l"/>
              </a:tabLst>
              <a:defRPr/>
            </a:pPr>
            <a:r>
              <a:rPr sz="3200" spc="-5" dirty="0" err="1" smtClean="0">
                <a:solidFill>
                  <a:srgbClr val="FF0000"/>
                </a:solidFill>
                <a:latin typeface="+mj-lt"/>
                <a:cs typeface="Arial"/>
              </a:rPr>
              <a:t>Gouraud</a:t>
            </a:r>
            <a:r>
              <a:rPr sz="3200" spc="-10" dirty="0" smtClean="0">
                <a:solidFill>
                  <a:srgbClr val="FF0000"/>
                </a:solidFill>
                <a:latin typeface="+mj-lt"/>
                <a:cs typeface="Arial"/>
              </a:rPr>
              <a:t> Shading</a:t>
            </a:r>
            <a:endParaRPr lang="en-US" sz="3200" dirty="0">
              <a:solidFill>
                <a:srgbClr val="FF0000"/>
              </a:solidFill>
              <a:latin typeface="+mj-lt"/>
              <a:cs typeface="Arial"/>
            </a:endParaRPr>
          </a:p>
          <a:p>
            <a:pPr marL="526415" indent="-514350">
              <a:buAutoNum type="arabicPeriod"/>
              <a:tabLst>
                <a:tab pos="269240" algn="l"/>
              </a:tabLst>
              <a:defRPr/>
            </a:pPr>
            <a:endParaRPr lang="en-US" sz="3200" spc="-10" dirty="0">
              <a:solidFill>
                <a:srgbClr val="FF0000"/>
              </a:solidFill>
              <a:latin typeface="+mj-lt"/>
              <a:cs typeface="Arial"/>
            </a:endParaRPr>
          </a:p>
          <a:p>
            <a:pPr marL="526415" indent="-514350">
              <a:buAutoNum type="arabicPeriod"/>
              <a:tabLst>
                <a:tab pos="269240" algn="l"/>
              </a:tabLst>
              <a:defRPr/>
            </a:pPr>
            <a:r>
              <a:rPr lang="en-US" sz="3200" spc="-10" dirty="0" smtClean="0">
                <a:solidFill>
                  <a:srgbClr val="FF0000"/>
                </a:solidFill>
                <a:latin typeface="+mj-lt"/>
                <a:cs typeface="Arial"/>
              </a:rPr>
              <a:t>Ray </a:t>
            </a:r>
            <a:r>
              <a:rPr lang="en-US" sz="3200" spc="-10" dirty="0">
                <a:solidFill>
                  <a:srgbClr val="FF0000"/>
                </a:solidFill>
                <a:latin typeface="+mj-lt"/>
                <a:cs typeface="Arial"/>
              </a:rPr>
              <a:t>Tracing</a:t>
            </a:r>
            <a:endParaRPr sz="3200" dirty="0">
              <a:solidFill>
                <a:srgbClr val="FF0000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169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457200"/>
            <a:ext cx="8421574" cy="495989"/>
          </a:xfrm>
          <a:prstGeom prst="rect">
            <a:avLst/>
          </a:prstGeom>
        </p:spPr>
        <p:txBody>
          <a:bodyPr vert="horz" wrap="square" lIns="0" tIns="33992" rIns="0" bIns="0" rtlCol="0">
            <a:spAutoFit/>
          </a:bodyPr>
          <a:lstStyle/>
          <a:p>
            <a:pPr marL="25179">
              <a:spcBef>
                <a:spcPts val="268"/>
              </a:spcBef>
            </a:pPr>
            <a:r>
              <a:rPr spc="-79" dirty="0"/>
              <a:t>Background</a:t>
            </a:r>
            <a:r>
              <a:rPr spc="20" dirty="0"/>
              <a:t> </a:t>
            </a:r>
            <a:r>
              <a:rPr spc="-79" dirty="0"/>
              <a:t>of</a:t>
            </a:r>
            <a:r>
              <a:rPr spc="20" dirty="0"/>
              <a:t> </a:t>
            </a:r>
            <a:r>
              <a:rPr spc="-50" dirty="0"/>
              <a:t>illumination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41" y="1972500"/>
            <a:ext cx="4171478" cy="34897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467600" cy="3176923"/>
          </a:xfrm>
          <a:prstGeom prst="rect">
            <a:avLst/>
          </a:prstGeom>
        </p:spPr>
        <p:txBody>
          <a:bodyPr vert="horz" wrap="square" lIns="0" tIns="185066" rIns="0" bIns="0" rtlCol="0">
            <a:spAutoFit/>
          </a:bodyPr>
          <a:lstStyle/>
          <a:p>
            <a:pPr marL="4325756">
              <a:spcBef>
                <a:spcPts val="1457"/>
              </a:spcBef>
            </a:pPr>
            <a:r>
              <a:rPr spc="-40" dirty="0"/>
              <a:t>The</a:t>
            </a:r>
            <a:r>
              <a:rPr spc="10" dirty="0"/>
              <a:t> </a:t>
            </a:r>
            <a:r>
              <a:rPr spc="-178" dirty="0"/>
              <a:t>eye</a:t>
            </a:r>
            <a:r>
              <a:rPr spc="30" dirty="0"/>
              <a:t> </a:t>
            </a:r>
            <a:r>
              <a:rPr spc="-129" dirty="0"/>
              <a:t>works</a:t>
            </a:r>
            <a:r>
              <a:rPr spc="20" dirty="0"/>
              <a:t> </a:t>
            </a:r>
            <a:r>
              <a:rPr spc="-69" dirty="0"/>
              <a:t>like</a:t>
            </a:r>
            <a:r>
              <a:rPr spc="30" dirty="0"/>
              <a:t> </a:t>
            </a:r>
            <a:r>
              <a:rPr spc="-109" dirty="0"/>
              <a:t>a</a:t>
            </a:r>
            <a:r>
              <a:rPr spc="10" dirty="0"/>
              <a:t> </a:t>
            </a:r>
            <a:r>
              <a:rPr spc="-109" dirty="0"/>
              <a:t>camera</a:t>
            </a:r>
          </a:p>
          <a:p>
            <a:pPr marL="4874658" indent="-294595">
              <a:spcBef>
                <a:spcPts val="1249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4877176" algn="l"/>
              </a:tabLst>
            </a:pPr>
            <a:r>
              <a:rPr sz="2200" spc="-129" dirty="0"/>
              <a:t>Sensors</a:t>
            </a:r>
            <a:r>
              <a:rPr sz="2200" spc="20" dirty="0"/>
              <a:t> </a:t>
            </a:r>
            <a:r>
              <a:rPr sz="2200" spc="-40" dirty="0"/>
              <a:t>at</a:t>
            </a:r>
            <a:r>
              <a:rPr sz="2200" spc="10" dirty="0"/>
              <a:t> </a:t>
            </a:r>
            <a:r>
              <a:rPr sz="2200" spc="-79" dirty="0"/>
              <a:t>the</a:t>
            </a:r>
            <a:r>
              <a:rPr sz="2200" spc="20" dirty="0"/>
              <a:t> </a:t>
            </a:r>
            <a:r>
              <a:rPr sz="2200" spc="-79" dirty="0"/>
              <a:t>back</a:t>
            </a:r>
            <a:r>
              <a:rPr sz="2200" spc="20" dirty="0"/>
              <a:t> </a:t>
            </a:r>
            <a:r>
              <a:rPr sz="2200" spc="-69" dirty="0"/>
              <a:t>of</a:t>
            </a:r>
            <a:r>
              <a:rPr sz="2200" spc="20" dirty="0"/>
              <a:t> </a:t>
            </a:r>
            <a:r>
              <a:rPr sz="2200" spc="-178" dirty="0"/>
              <a:t>eye</a:t>
            </a:r>
            <a:endParaRPr sz="2200" dirty="0"/>
          </a:p>
          <a:p>
            <a:pPr marL="4874658" marR="314738" indent="-294595">
              <a:lnSpc>
                <a:spcPct val="102600"/>
              </a:lnSpc>
              <a:spcBef>
                <a:spcPts val="198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4877176" algn="l"/>
              </a:tabLst>
            </a:pPr>
            <a:r>
              <a:rPr sz="2200" spc="-139" dirty="0"/>
              <a:t>Sense</a:t>
            </a:r>
            <a:r>
              <a:rPr sz="2200" spc="-10" dirty="0"/>
              <a:t> </a:t>
            </a:r>
            <a:r>
              <a:rPr sz="2200" spc="-79" dirty="0"/>
              <a:t>the</a:t>
            </a:r>
            <a:r>
              <a:rPr sz="2200" spc="10" dirty="0"/>
              <a:t> </a:t>
            </a:r>
            <a:r>
              <a:rPr sz="2200" spc="-89" dirty="0"/>
              <a:t>amount</a:t>
            </a:r>
            <a:r>
              <a:rPr sz="2200" dirty="0"/>
              <a:t> </a:t>
            </a:r>
            <a:r>
              <a:rPr sz="2200" spc="-69" dirty="0"/>
              <a:t>of</a:t>
            </a:r>
            <a:r>
              <a:rPr sz="2200" dirty="0"/>
              <a:t> </a:t>
            </a:r>
            <a:r>
              <a:rPr sz="2200" spc="-40" dirty="0"/>
              <a:t>light </a:t>
            </a:r>
            <a:r>
              <a:rPr sz="2200" spc="-654" dirty="0"/>
              <a:t> </a:t>
            </a:r>
            <a:r>
              <a:rPr sz="2200" spc="-79" dirty="0"/>
              <a:t>coming</a:t>
            </a:r>
            <a:r>
              <a:rPr sz="2200" spc="20" dirty="0"/>
              <a:t> </a:t>
            </a:r>
            <a:r>
              <a:rPr sz="2200" spc="-89" dirty="0"/>
              <a:t>from</a:t>
            </a:r>
            <a:r>
              <a:rPr sz="2200" spc="30" dirty="0"/>
              <a:t> </a:t>
            </a:r>
            <a:r>
              <a:rPr sz="2200" spc="-89" dirty="0"/>
              <a:t>different </a:t>
            </a:r>
            <a:r>
              <a:rPr sz="2200" spc="-79" dirty="0"/>
              <a:t> </a:t>
            </a:r>
            <a:r>
              <a:rPr sz="2200" spc="-79" dirty="0" smtClean="0"/>
              <a:t>directions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5554718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024" y="132199"/>
            <a:ext cx="8421575" cy="495989"/>
          </a:xfrm>
          <a:prstGeom prst="rect">
            <a:avLst/>
          </a:prstGeom>
        </p:spPr>
        <p:txBody>
          <a:bodyPr vert="horz" wrap="square" lIns="0" tIns="33992" rIns="0" bIns="0" rtlCol="0">
            <a:spAutoFit/>
          </a:bodyPr>
          <a:lstStyle/>
          <a:p>
            <a:pPr marL="25179">
              <a:spcBef>
                <a:spcPts val="268"/>
              </a:spcBef>
            </a:pPr>
            <a:r>
              <a:rPr spc="-20" dirty="0"/>
              <a:t>Light</a:t>
            </a:r>
            <a:r>
              <a:rPr spc="30" dirty="0"/>
              <a:t> </a:t>
            </a:r>
            <a:r>
              <a:rPr spc="-89" dirty="0"/>
              <a:t>coming</a:t>
            </a:r>
            <a:r>
              <a:rPr spc="30" dirty="0"/>
              <a:t> </a:t>
            </a:r>
            <a:r>
              <a:rPr spc="-40" dirty="0"/>
              <a:t>into</a:t>
            </a:r>
            <a:r>
              <a:rPr spc="40" dirty="0"/>
              <a:t> </a:t>
            </a:r>
            <a:r>
              <a:rPr spc="-99" dirty="0"/>
              <a:t>the</a:t>
            </a:r>
            <a:r>
              <a:rPr spc="30" dirty="0"/>
              <a:t> </a:t>
            </a:r>
            <a:r>
              <a:rPr spc="-218" dirty="0"/>
              <a:t>eye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3295" y="1330644"/>
            <a:ext cx="3679012" cy="3288469"/>
          </a:xfrm>
          <a:prstGeom prst="rect">
            <a:avLst/>
          </a:prstGeom>
        </p:spPr>
        <p:txBody>
          <a:bodyPr vert="horz" wrap="square" lIns="0" tIns="13848" rIns="0" bIns="0" rtlCol="0">
            <a:spAutoFit/>
          </a:bodyPr>
          <a:lstStyle/>
          <a:p>
            <a:pPr marL="343694" marR="35251" indent="-294595">
              <a:lnSpc>
                <a:spcPct val="102600"/>
              </a:lnSpc>
              <a:spcBef>
                <a:spcPts val="109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344953" algn="l"/>
              </a:tabLst>
            </a:pPr>
            <a:r>
              <a:rPr sz="2200" spc="-40" dirty="0">
                <a:latin typeface="Tahoma"/>
                <a:cs typeface="Tahoma"/>
              </a:rPr>
              <a:t>Position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69" dirty="0">
                <a:latin typeface="Tahoma"/>
                <a:cs typeface="Tahoma"/>
              </a:rPr>
              <a:t>of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79" dirty="0">
                <a:latin typeface="Tahoma"/>
                <a:cs typeface="Tahoma"/>
              </a:rPr>
              <a:t>the</a:t>
            </a:r>
            <a:r>
              <a:rPr sz="2200" spc="1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point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79" dirty="0">
                <a:latin typeface="Tahoma"/>
                <a:cs typeface="Tahoma"/>
              </a:rPr>
              <a:t>the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178" dirty="0">
                <a:latin typeface="Tahoma"/>
                <a:cs typeface="Tahoma"/>
              </a:rPr>
              <a:t>eye </a:t>
            </a:r>
            <a:r>
              <a:rPr sz="2200" spc="-654" dirty="0">
                <a:latin typeface="Tahoma"/>
                <a:cs typeface="Tahoma"/>
              </a:rPr>
              <a:t> </a:t>
            </a:r>
            <a:r>
              <a:rPr sz="2200" spc="-69" dirty="0">
                <a:latin typeface="Tahoma"/>
                <a:cs typeface="Tahoma"/>
              </a:rPr>
              <a:t>is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59" dirty="0">
                <a:latin typeface="Tahoma"/>
                <a:cs typeface="Tahoma"/>
              </a:rPr>
              <a:t>looking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at</a:t>
            </a:r>
            <a:endParaRPr sz="2200" dirty="0">
              <a:latin typeface="Tahoma"/>
              <a:cs typeface="Tahoma"/>
            </a:endParaRPr>
          </a:p>
          <a:p>
            <a:pPr marL="343694" indent="-294595">
              <a:spcBef>
                <a:spcPts val="268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344953" algn="l"/>
              </a:tabLst>
            </a:pPr>
            <a:r>
              <a:rPr sz="2200" spc="-40" dirty="0">
                <a:latin typeface="Tahoma"/>
                <a:cs typeface="Tahoma"/>
              </a:rPr>
              <a:t>Position</a:t>
            </a:r>
            <a:r>
              <a:rPr sz="2200" spc="30" dirty="0">
                <a:latin typeface="Tahoma"/>
                <a:cs typeface="Tahoma"/>
              </a:rPr>
              <a:t> </a:t>
            </a:r>
            <a:r>
              <a:rPr sz="2200" spc="-69" dirty="0">
                <a:latin typeface="Tahoma"/>
                <a:cs typeface="Tahoma"/>
              </a:rPr>
              <a:t>of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79" dirty="0">
                <a:latin typeface="Tahoma"/>
                <a:cs typeface="Tahoma"/>
              </a:rPr>
              <a:t>the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light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119" dirty="0">
                <a:latin typeface="Tahoma"/>
                <a:cs typeface="Tahoma"/>
              </a:rPr>
              <a:t>source</a:t>
            </a:r>
            <a:endParaRPr sz="2200" dirty="0">
              <a:latin typeface="Tahoma"/>
              <a:cs typeface="Tahoma"/>
            </a:endParaRPr>
          </a:p>
          <a:p>
            <a:pPr marL="343694" indent="-294595">
              <a:spcBef>
                <a:spcPts val="268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344953" algn="l"/>
              </a:tabLst>
            </a:pPr>
            <a:r>
              <a:rPr sz="2200" spc="-59" dirty="0">
                <a:latin typeface="Tahoma"/>
                <a:cs typeface="Tahoma"/>
              </a:rPr>
              <a:t>Colour</a:t>
            </a:r>
            <a:r>
              <a:rPr sz="2200" spc="10" dirty="0">
                <a:latin typeface="Tahoma"/>
                <a:cs typeface="Tahoma"/>
              </a:rPr>
              <a:t> </a:t>
            </a:r>
            <a:r>
              <a:rPr sz="2200" spc="-109" dirty="0">
                <a:latin typeface="Tahoma"/>
                <a:cs typeface="Tahoma"/>
              </a:rPr>
              <a:t>and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69" dirty="0">
                <a:latin typeface="Tahoma"/>
                <a:cs typeface="Tahoma"/>
              </a:rPr>
              <a:t>intensity</a:t>
            </a:r>
            <a:r>
              <a:rPr sz="2200" spc="10" dirty="0">
                <a:latin typeface="Tahoma"/>
                <a:cs typeface="Tahoma"/>
              </a:rPr>
              <a:t> </a:t>
            </a:r>
            <a:r>
              <a:rPr sz="2200" spc="-69" dirty="0">
                <a:latin typeface="Tahoma"/>
                <a:cs typeface="Tahoma"/>
              </a:rPr>
              <a:t>of</a:t>
            </a:r>
            <a:r>
              <a:rPr sz="2200" spc="1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light</a:t>
            </a:r>
            <a:endParaRPr sz="2200" dirty="0">
              <a:latin typeface="Tahoma"/>
              <a:cs typeface="Tahoma"/>
            </a:endParaRPr>
          </a:p>
          <a:p>
            <a:pPr marL="343694" indent="-294595">
              <a:spcBef>
                <a:spcPts val="268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344953" algn="l"/>
              </a:tabLst>
            </a:pPr>
            <a:r>
              <a:rPr sz="2200" spc="-59" dirty="0">
                <a:latin typeface="Tahoma"/>
                <a:cs typeface="Tahoma"/>
              </a:rPr>
              <a:t>Vector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89" dirty="0">
                <a:latin typeface="Tahoma"/>
                <a:cs typeface="Tahoma"/>
              </a:rPr>
              <a:t>from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178" dirty="0">
                <a:latin typeface="Tahoma"/>
                <a:cs typeface="Tahoma"/>
              </a:rPr>
              <a:t>eye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30" dirty="0">
                <a:latin typeface="Tahoma"/>
                <a:cs typeface="Tahoma"/>
              </a:rPr>
              <a:t>to</a:t>
            </a:r>
            <a:r>
              <a:rPr sz="2200" spc="3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point</a:t>
            </a:r>
            <a:endParaRPr sz="2200" dirty="0">
              <a:latin typeface="Tahoma"/>
              <a:cs typeface="Tahoma"/>
            </a:endParaRPr>
          </a:p>
          <a:p>
            <a:pPr marL="343694" marR="169958" indent="-294595">
              <a:lnSpc>
                <a:spcPct val="102600"/>
              </a:lnSpc>
              <a:spcBef>
                <a:spcPts val="198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344953" algn="l"/>
              </a:tabLst>
            </a:pPr>
            <a:r>
              <a:rPr sz="2200" spc="-69" dirty="0">
                <a:latin typeface="Tahoma"/>
                <a:cs typeface="Tahoma"/>
              </a:rPr>
              <a:t>Normal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89" dirty="0">
                <a:latin typeface="Tahoma"/>
                <a:cs typeface="Tahoma"/>
              </a:rPr>
              <a:t>vector</a:t>
            </a:r>
            <a:r>
              <a:rPr sz="2200" spc="10" dirty="0">
                <a:latin typeface="Tahoma"/>
                <a:cs typeface="Tahoma"/>
              </a:rPr>
              <a:t> </a:t>
            </a:r>
            <a:r>
              <a:rPr sz="2200" spc="-69" dirty="0">
                <a:latin typeface="Tahoma"/>
                <a:cs typeface="Tahoma"/>
              </a:rPr>
              <a:t>of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99" dirty="0">
                <a:latin typeface="Tahoma"/>
                <a:cs typeface="Tahoma"/>
              </a:rPr>
              <a:t>surface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at </a:t>
            </a:r>
            <a:r>
              <a:rPr sz="2200" spc="-644" dirty="0">
                <a:latin typeface="Tahoma"/>
                <a:cs typeface="Tahoma"/>
              </a:rPr>
              <a:t> </a:t>
            </a:r>
            <a:r>
              <a:rPr sz="2200" spc="-40" dirty="0">
                <a:latin typeface="Tahoma"/>
                <a:cs typeface="Tahoma"/>
              </a:rPr>
              <a:t>point</a:t>
            </a:r>
            <a:endParaRPr sz="2200" dirty="0">
              <a:latin typeface="Tahoma"/>
              <a:cs typeface="Tahoma"/>
            </a:endParaRPr>
          </a:p>
          <a:p>
            <a:pPr marL="343694" marR="400346" indent="-294595">
              <a:lnSpc>
                <a:spcPct val="102600"/>
              </a:lnSpc>
              <a:spcBef>
                <a:spcPts val="198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344953" algn="l"/>
              </a:tabLst>
            </a:pPr>
            <a:r>
              <a:rPr sz="2200" spc="-50" dirty="0">
                <a:latin typeface="Tahoma"/>
                <a:cs typeface="Tahoma"/>
              </a:rPr>
              <a:t>Physical</a:t>
            </a:r>
            <a:r>
              <a:rPr sz="2200" dirty="0">
                <a:latin typeface="Tahoma"/>
                <a:cs typeface="Tahoma"/>
              </a:rPr>
              <a:t> </a:t>
            </a:r>
            <a:r>
              <a:rPr sz="2200" spc="-89" dirty="0">
                <a:latin typeface="Tahoma"/>
                <a:cs typeface="Tahoma"/>
              </a:rPr>
              <a:t>properties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69" dirty="0">
                <a:latin typeface="Tahoma"/>
                <a:cs typeface="Tahoma"/>
              </a:rPr>
              <a:t>of</a:t>
            </a:r>
            <a:r>
              <a:rPr sz="2200" spc="20" dirty="0">
                <a:latin typeface="Tahoma"/>
                <a:cs typeface="Tahoma"/>
              </a:rPr>
              <a:t> </a:t>
            </a:r>
            <a:r>
              <a:rPr sz="2200" spc="-79" dirty="0">
                <a:latin typeface="Tahoma"/>
                <a:cs typeface="Tahoma"/>
              </a:rPr>
              <a:t>the </a:t>
            </a:r>
            <a:r>
              <a:rPr sz="2200" spc="-654" dirty="0">
                <a:latin typeface="Tahoma"/>
                <a:cs typeface="Tahoma"/>
              </a:rPr>
              <a:t> </a:t>
            </a:r>
            <a:r>
              <a:rPr sz="2200" spc="-69" dirty="0">
                <a:latin typeface="Tahoma"/>
                <a:cs typeface="Tahoma"/>
              </a:rPr>
              <a:t>object</a:t>
            </a:r>
            <a:endParaRPr sz="22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800" y="1330644"/>
            <a:ext cx="4343400" cy="39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777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629" y="409278"/>
            <a:ext cx="7460722" cy="397545"/>
          </a:xfrm>
          <a:prstGeom prst="rect">
            <a:avLst/>
          </a:prstGeom>
          <a:ln w="25400">
            <a:solidFill>
              <a:srgbClr val="FB012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04"/>
              </a:lnSpc>
            </a:pPr>
            <a:r>
              <a:rPr dirty="0"/>
              <a:t>Illumination</a:t>
            </a:r>
            <a:r>
              <a:rPr spc="-39" dirty="0"/>
              <a:t> </a:t>
            </a:r>
            <a:r>
              <a:rPr dirty="0"/>
              <a:t>Models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34466" y="1152605"/>
            <a:ext cx="1949344" cy="2247580"/>
            <a:chOff x="7524750" y="1270000"/>
            <a:chExt cx="2279650" cy="2476500"/>
          </a:xfrm>
        </p:grpSpPr>
        <p:sp>
          <p:nvSpPr>
            <p:cNvPr id="4" name="object 4"/>
            <p:cNvSpPr/>
            <p:nvPr/>
          </p:nvSpPr>
          <p:spPr>
            <a:xfrm>
              <a:off x="7531100" y="2514600"/>
              <a:ext cx="2266950" cy="1003300"/>
            </a:xfrm>
            <a:custGeom>
              <a:avLst/>
              <a:gdLst/>
              <a:ahLst/>
              <a:cxnLst/>
              <a:rect l="l" t="t" r="r" b="b"/>
              <a:pathLst>
                <a:path w="2266950" h="1003300">
                  <a:moveTo>
                    <a:pt x="2266950" y="0"/>
                  </a:moveTo>
                  <a:lnTo>
                    <a:pt x="2201311" y="413"/>
                  </a:lnTo>
                  <a:lnTo>
                    <a:pt x="2136132" y="1645"/>
                  </a:lnTo>
                  <a:lnTo>
                    <a:pt x="2071440" y="3684"/>
                  </a:lnTo>
                  <a:lnTo>
                    <a:pt x="2007259" y="6521"/>
                  </a:lnTo>
                  <a:lnTo>
                    <a:pt x="1943614" y="10142"/>
                  </a:lnTo>
                  <a:lnTo>
                    <a:pt x="1880531" y="14538"/>
                  </a:lnTo>
                  <a:lnTo>
                    <a:pt x="1818035" y="19697"/>
                  </a:lnTo>
                  <a:lnTo>
                    <a:pt x="1756151" y="25607"/>
                  </a:lnTo>
                  <a:lnTo>
                    <a:pt x="1694905" y="32258"/>
                  </a:lnTo>
                  <a:lnTo>
                    <a:pt x="1634321" y="39639"/>
                  </a:lnTo>
                  <a:lnTo>
                    <a:pt x="1574426" y="47738"/>
                  </a:lnTo>
                  <a:lnTo>
                    <a:pt x="1515244" y="56544"/>
                  </a:lnTo>
                  <a:lnTo>
                    <a:pt x="1456800" y="66045"/>
                  </a:lnTo>
                  <a:lnTo>
                    <a:pt x="1399120" y="76232"/>
                  </a:lnTo>
                  <a:lnTo>
                    <a:pt x="1342230" y="87092"/>
                  </a:lnTo>
                  <a:lnTo>
                    <a:pt x="1286153" y="98614"/>
                  </a:lnTo>
                  <a:lnTo>
                    <a:pt x="1230917" y="110787"/>
                  </a:lnTo>
                  <a:lnTo>
                    <a:pt x="1176545" y="123601"/>
                  </a:lnTo>
                  <a:lnTo>
                    <a:pt x="1123063" y="137043"/>
                  </a:lnTo>
                  <a:lnTo>
                    <a:pt x="1070497" y="151103"/>
                  </a:lnTo>
                  <a:lnTo>
                    <a:pt x="1018872" y="165769"/>
                  </a:lnTo>
                  <a:lnTo>
                    <a:pt x="968212" y="181030"/>
                  </a:lnTo>
                  <a:lnTo>
                    <a:pt x="918544" y="196876"/>
                  </a:lnTo>
                  <a:lnTo>
                    <a:pt x="869892" y="213294"/>
                  </a:lnTo>
                  <a:lnTo>
                    <a:pt x="822282" y="230274"/>
                  </a:lnTo>
                  <a:lnTo>
                    <a:pt x="775739" y="247805"/>
                  </a:lnTo>
                  <a:lnTo>
                    <a:pt x="730289" y="265875"/>
                  </a:lnTo>
                  <a:lnTo>
                    <a:pt x="685955" y="284473"/>
                  </a:lnTo>
                  <a:lnTo>
                    <a:pt x="642765" y="303588"/>
                  </a:lnTo>
                  <a:lnTo>
                    <a:pt x="600743" y="323209"/>
                  </a:lnTo>
                  <a:lnTo>
                    <a:pt x="559914" y="343324"/>
                  </a:lnTo>
                  <a:lnTo>
                    <a:pt x="520304" y="363923"/>
                  </a:lnTo>
                  <a:lnTo>
                    <a:pt x="481937" y="384994"/>
                  </a:lnTo>
                  <a:lnTo>
                    <a:pt x="444840" y="406526"/>
                  </a:lnTo>
                  <a:lnTo>
                    <a:pt x="409037" y="428508"/>
                  </a:lnTo>
                  <a:lnTo>
                    <a:pt x="374554" y="450929"/>
                  </a:lnTo>
                  <a:lnTo>
                    <a:pt x="341416" y="473777"/>
                  </a:lnTo>
                  <a:lnTo>
                    <a:pt x="309648" y="497042"/>
                  </a:lnTo>
                  <a:lnTo>
                    <a:pt x="279276" y="520711"/>
                  </a:lnTo>
                  <a:lnTo>
                    <a:pt x="222818" y="569222"/>
                  </a:lnTo>
                  <a:lnTo>
                    <a:pt x="172246" y="619218"/>
                  </a:lnTo>
                  <a:lnTo>
                    <a:pt x="127760" y="670612"/>
                  </a:lnTo>
                  <a:lnTo>
                    <a:pt x="89565" y="723313"/>
                  </a:lnTo>
                  <a:lnTo>
                    <a:pt x="57860" y="777232"/>
                  </a:lnTo>
                  <a:lnTo>
                    <a:pt x="32849" y="832279"/>
                  </a:lnTo>
                  <a:lnTo>
                    <a:pt x="14734" y="888366"/>
                  </a:lnTo>
                  <a:lnTo>
                    <a:pt x="3717" y="945403"/>
                  </a:lnTo>
                  <a:lnTo>
                    <a:pt x="933" y="974249"/>
                  </a:lnTo>
                  <a:lnTo>
                    <a:pt x="0" y="1003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89850" y="2559050"/>
              <a:ext cx="1993900" cy="1054100"/>
            </a:xfrm>
            <a:custGeom>
              <a:avLst/>
              <a:gdLst/>
              <a:ahLst/>
              <a:cxnLst/>
              <a:rect l="l" t="t" r="r" b="b"/>
              <a:pathLst>
                <a:path w="1993900" h="1054100">
                  <a:moveTo>
                    <a:pt x="0" y="622300"/>
                  </a:moveTo>
                  <a:lnTo>
                    <a:pt x="228600" y="1003300"/>
                  </a:lnTo>
                </a:path>
                <a:path w="1993900" h="1054100">
                  <a:moveTo>
                    <a:pt x="292100" y="381000"/>
                  </a:moveTo>
                  <a:lnTo>
                    <a:pt x="698500" y="1054100"/>
                  </a:lnTo>
                </a:path>
                <a:path w="1993900" h="1054100">
                  <a:moveTo>
                    <a:pt x="1092200" y="76200"/>
                  </a:moveTo>
                  <a:lnTo>
                    <a:pt x="1714500" y="1041400"/>
                  </a:lnTo>
                </a:path>
                <a:path w="1993900" h="1054100">
                  <a:moveTo>
                    <a:pt x="1612900" y="0"/>
                  </a:moveTo>
                  <a:lnTo>
                    <a:pt x="1993900" y="596900"/>
                  </a:lnTo>
                </a:path>
                <a:path w="1993900" h="1054100">
                  <a:moveTo>
                    <a:pt x="673100" y="203200"/>
                  </a:moveTo>
                  <a:lnTo>
                    <a:pt x="1168400" y="10160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5400" y="2768600"/>
              <a:ext cx="215900" cy="215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70825" y="1381125"/>
              <a:ext cx="0" cy="1625600"/>
            </a:xfrm>
            <a:custGeom>
              <a:avLst/>
              <a:gdLst/>
              <a:ahLst/>
              <a:cxnLst/>
              <a:rect l="l" t="t" r="r" b="b"/>
              <a:pathLst>
                <a:path h="1625600">
                  <a:moveTo>
                    <a:pt x="0" y="0"/>
                  </a:moveTo>
                  <a:lnTo>
                    <a:pt x="0" y="1625600"/>
                  </a:lnTo>
                </a:path>
              </a:pathLst>
            </a:custGeom>
            <a:ln w="19050">
              <a:solidFill>
                <a:srgbClr val="B400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0500" y="1270000"/>
              <a:ext cx="127000" cy="228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99400" y="2971799"/>
              <a:ext cx="723900" cy="495300"/>
            </a:xfrm>
            <a:custGeom>
              <a:avLst/>
              <a:gdLst/>
              <a:ahLst/>
              <a:cxnLst/>
              <a:rect l="l" t="t" r="r" b="b"/>
              <a:pathLst>
                <a:path w="723900" h="495300">
                  <a:moveTo>
                    <a:pt x="114300" y="76200"/>
                  </a:moveTo>
                  <a:lnTo>
                    <a:pt x="12700" y="0"/>
                  </a:lnTo>
                  <a:lnTo>
                    <a:pt x="0" y="25400"/>
                  </a:lnTo>
                  <a:lnTo>
                    <a:pt x="101600" y="88900"/>
                  </a:lnTo>
                  <a:lnTo>
                    <a:pt x="114300" y="76200"/>
                  </a:lnTo>
                  <a:close/>
                </a:path>
                <a:path w="723900" h="495300">
                  <a:moveTo>
                    <a:pt x="317500" y="203200"/>
                  </a:moveTo>
                  <a:lnTo>
                    <a:pt x="215900" y="139700"/>
                  </a:lnTo>
                  <a:lnTo>
                    <a:pt x="203200" y="165100"/>
                  </a:lnTo>
                  <a:lnTo>
                    <a:pt x="304800" y="228600"/>
                  </a:lnTo>
                  <a:lnTo>
                    <a:pt x="317500" y="203200"/>
                  </a:lnTo>
                  <a:close/>
                </a:path>
                <a:path w="723900" h="495300">
                  <a:moveTo>
                    <a:pt x="520700" y="342900"/>
                  </a:moveTo>
                  <a:lnTo>
                    <a:pt x="419100" y="279400"/>
                  </a:lnTo>
                  <a:lnTo>
                    <a:pt x="406400" y="292100"/>
                  </a:lnTo>
                  <a:lnTo>
                    <a:pt x="508000" y="355600"/>
                  </a:lnTo>
                  <a:lnTo>
                    <a:pt x="520700" y="342900"/>
                  </a:lnTo>
                  <a:close/>
                </a:path>
                <a:path w="723900" h="495300">
                  <a:moveTo>
                    <a:pt x="723900" y="482600"/>
                  </a:moveTo>
                  <a:lnTo>
                    <a:pt x="622300" y="406400"/>
                  </a:lnTo>
                  <a:lnTo>
                    <a:pt x="609600" y="431800"/>
                  </a:lnTo>
                  <a:lnTo>
                    <a:pt x="711200" y="495300"/>
                  </a:lnTo>
                  <a:lnTo>
                    <a:pt x="723900" y="482600"/>
                  </a:lnTo>
                  <a:close/>
                </a:path>
              </a:pathLst>
            </a:custGeom>
            <a:solidFill>
              <a:srgbClr val="7B0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2200" y="3517900"/>
              <a:ext cx="342900" cy="22860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201872" y="1141079"/>
            <a:ext cx="749330" cy="760719"/>
            <a:chOff x="6083300" y="1257300"/>
            <a:chExt cx="876300" cy="838200"/>
          </a:xfrm>
        </p:grpSpPr>
        <p:sp>
          <p:nvSpPr>
            <p:cNvPr id="12" name="object 12"/>
            <p:cNvSpPr/>
            <p:nvPr/>
          </p:nvSpPr>
          <p:spPr>
            <a:xfrm>
              <a:off x="6229350" y="1403350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273050" y="0"/>
                  </a:moveTo>
                  <a:lnTo>
                    <a:pt x="223989" y="4401"/>
                  </a:lnTo>
                  <a:lnTo>
                    <a:pt x="177805" y="17091"/>
                  </a:lnTo>
                  <a:lnTo>
                    <a:pt x="135270" y="37296"/>
                  </a:lnTo>
                  <a:lnTo>
                    <a:pt x="97159" y="64243"/>
                  </a:lnTo>
                  <a:lnTo>
                    <a:pt x="64243" y="97159"/>
                  </a:lnTo>
                  <a:lnTo>
                    <a:pt x="37296" y="135270"/>
                  </a:lnTo>
                  <a:lnTo>
                    <a:pt x="17091" y="177805"/>
                  </a:lnTo>
                  <a:lnTo>
                    <a:pt x="4401" y="223989"/>
                  </a:lnTo>
                  <a:lnTo>
                    <a:pt x="0" y="273050"/>
                  </a:lnTo>
                  <a:lnTo>
                    <a:pt x="4401" y="322110"/>
                  </a:lnTo>
                  <a:lnTo>
                    <a:pt x="17091" y="368294"/>
                  </a:lnTo>
                  <a:lnTo>
                    <a:pt x="37296" y="410829"/>
                  </a:lnTo>
                  <a:lnTo>
                    <a:pt x="64243" y="448940"/>
                  </a:lnTo>
                  <a:lnTo>
                    <a:pt x="97159" y="481856"/>
                  </a:lnTo>
                  <a:lnTo>
                    <a:pt x="135270" y="508803"/>
                  </a:lnTo>
                  <a:lnTo>
                    <a:pt x="177805" y="529008"/>
                  </a:lnTo>
                  <a:lnTo>
                    <a:pt x="223989" y="541698"/>
                  </a:lnTo>
                  <a:lnTo>
                    <a:pt x="273050" y="546100"/>
                  </a:lnTo>
                  <a:lnTo>
                    <a:pt x="322110" y="541698"/>
                  </a:lnTo>
                  <a:lnTo>
                    <a:pt x="368294" y="529008"/>
                  </a:lnTo>
                  <a:lnTo>
                    <a:pt x="410829" y="508803"/>
                  </a:lnTo>
                  <a:lnTo>
                    <a:pt x="448940" y="481856"/>
                  </a:lnTo>
                  <a:lnTo>
                    <a:pt x="481856" y="448940"/>
                  </a:lnTo>
                  <a:lnTo>
                    <a:pt x="508803" y="410829"/>
                  </a:lnTo>
                  <a:lnTo>
                    <a:pt x="529008" y="368294"/>
                  </a:lnTo>
                  <a:lnTo>
                    <a:pt x="541698" y="322110"/>
                  </a:lnTo>
                  <a:lnTo>
                    <a:pt x="546100" y="273050"/>
                  </a:lnTo>
                  <a:lnTo>
                    <a:pt x="541698" y="223989"/>
                  </a:lnTo>
                  <a:lnTo>
                    <a:pt x="529008" y="177805"/>
                  </a:lnTo>
                  <a:lnTo>
                    <a:pt x="508803" y="135270"/>
                  </a:lnTo>
                  <a:lnTo>
                    <a:pt x="481856" y="97159"/>
                  </a:lnTo>
                  <a:lnTo>
                    <a:pt x="448940" y="64243"/>
                  </a:lnTo>
                  <a:lnTo>
                    <a:pt x="410829" y="37296"/>
                  </a:lnTo>
                  <a:lnTo>
                    <a:pt x="368294" y="17091"/>
                  </a:lnTo>
                  <a:lnTo>
                    <a:pt x="322110" y="4401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9F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89650" y="1263650"/>
              <a:ext cx="863600" cy="825500"/>
            </a:xfrm>
            <a:custGeom>
              <a:avLst/>
              <a:gdLst/>
              <a:ahLst/>
              <a:cxnLst/>
              <a:rect l="l" t="t" r="r" b="b"/>
              <a:pathLst>
                <a:path w="863600" h="825500">
                  <a:moveTo>
                    <a:pt x="412750" y="139700"/>
                  </a:moveTo>
                  <a:lnTo>
                    <a:pt x="461810" y="144101"/>
                  </a:lnTo>
                  <a:lnTo>
                    <a:pt x="507994" y="156791"/>
                  </a:lnTo>
                  <a:lnTo>
                    <a:pt x="550529" y="176996"/>
                  </a:lnTo>
                  <a:lnTo>
                    <a:pt x="588640" y="203943"/>
                  </a:lnTo>
                  <a:lnTo>
                    <a:pt x="621556" y="236859"/>
                  </a:lnTo>
                  <a:lnTo>
                    <a:pt x="648503" y="274970"/>
                  </a:lnTo>
                  <a:lnTo>
                    <a:pt x="668708" y="317505"/>
                  </a:lnTo>
                  <a:lnTo>
                    <a:pt x="681398" y="363689"/>
                  </a:lnTo>
                  <a:lnTo>
                    <a:pt x="685800" y="412750"/>
                  </a:lnTo>
                  <a:lnTo>
                    <a:pt x="681398" y="461810"/>
                  </a:lnTo>
                  <a:lnTo>
                    <a:pt x="668708" y="507994"/>
                  </a:lnTo>
                  <a:lnTo>
                    <a:pt x="648503" y="550529"/>
                  </a:lnTo>
                  <a:lnTo>
                    <a:pt x="621556" y="588640"/>
                  </a:lnTo>
                  <a:lnTo>
                    <a:pt x="588640" y="621556"/>
                  </a:lnTo>
                  <a:lnTo>
                    <a:pt x="550529" y="648503"/>
                  </a:lnTo>
                  <a:lnTo>
                    <a:pt x="507994" y="668708"/>
                  </a:lnTo>
                  <a:lnTo>
                    <a:pt x="461810" y="681398"/>
                  </a:lnTo>
                  <a:lnTo>
                    <a:pt x="412750" y="685800"/>
                  </a:lnTo>
                  <a:lnTo>
                    <a:pt x="363689" y="681398"/>
                  </a:lnTo>
                  <a:lnTo>
                    <a:pt x="317505" y="668708"/>
                  </a:lnTo>
                  <a:lnTo>
                    <a:pt x="274970" y="648503"/>
                  </a:lnTo>
                  <a:lnTo>
                    <a:pt x="236859" y="621556"/>
                  </a:lnTo>
                  <a:lnTo>
                    <a:pt x="203943" y="588640"/>
                  </a:lnTo>
                  <a:lnTo>
                    <a:pt x="176996" y="550529"/>
                  </a:lnTo>
                  <a:lnTo>
                    <a:pt x="156791" y="507994"/>
                  </a:lnTo>
                  <a:lnTo>
                    <a:pt x="144101" y="461810"/>
                  </a:lnTo>
                  <a:lnTo>
                    <a:pt x="139700" y="412750"/>
                  </a:lnTo>
                  <a:lnTo>
                    <a:pt x="144101" y="363689"/>
                  </a:lnTo>
                  <a:lnTo>
                    <a:pt x="156791" y="317505"/>
                  </a:lnTo>
                  <a:lnTo>
                    <a:pt x="176996" y="274970"/>
                  </a:lnTo>
                  <a:lnTo>
                    <a:pt x="203943" y="236859"/>
                  </a:lnTo>
                  <a:lnTo>
                    <a:pt x="236859" y="203943"/>
                  </a:lnTo>
                  <a:lnTo>
                    <a:pt x="274970" y="176996"/>
                  </a:lnTo>
                  <a:lnTo>
                    <a:pt x="317505" y="156791"/>
                  </a:lnTo>
                  <a:lnTo>
                    <a:pt x="363689" y="144101"/>
                  </a:lnTo>
                  <a:lnTo>
                    <a:pt x="412750" y="139700"/>
                  </a:lnTo>
                  <a:close/>
                </a:path>
                <a:path w="863600" h="825500">
                  <a:moveTo>
                    <a:pt x="139700" y="139700"/>
                  </a:moveTo>
                  <a:lnTo>
                    <a:pt x="0" y="0"/>
                  </a:lnTo>
                </a:path>
                <a:path w="863600" h="825500">
                  <a:moveTo>
                    <a:pt x="622300" y="685800"/>
                  </a:moveTo>
                  <a:lnTo>
                    <a:pt x="762000" y="825500"/>
                  </a:lnTo>
                </a:path>
                <a:path w="863600" h="825500">
                  <a:moveTo>
                    <a:pt x="139700" y="685800"/>
                  </a:moveTo>
                  <a:lnTo>
                    <a:pt x="0" y="825500"/>
                  </a:lnTo>
                </a:path>
                <a:path w="863600" h="825500">
                  <a:moveTo>
                    <a:pt x="698500" y="190500"/>
                  </a:moveTo>
                  <a:lnTo>
                    <a:pt x="863600" y="25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995535" y="1492624"/>
            <a:ext cx="276926" cy="40341"/>
            <a:chOff x="5842000" y="1644650"/>
            <a:chExt cx="323850" cy="44450"/>
          </a:xfrm>
        </p:grpSpPr>
        <p:sp>
          <p:nvSpPr>
            <p:cNvPr id="15" name="object 15"/>
            <p:cNvSpPr/>
            <p:nvPr/>
          </p:nvSpPr>
          <p:spPr>
            <a:xfrm>
              <a:off x="5854700" y="1682750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11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8350" y="16446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B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5858893" y="1527202"/>
            <a:ext cx="293216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3429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65677" y="1826879"/>
            <a:ext cx="0" cy="253573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94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5677" y="962425"/>
            <a:ext cx="0" cy="253573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94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906870" y="1060397"/>
            <a:ext cx="1355853" cy="303631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1900" i="1" dirty="0">
                <a:solidFill>
                  <a:srgbClr val="B40069"/>
                </a:solidFill>
                <a:latin typeface="Times New Roman"/>
                <a:cs typeface="Times New Roman"/>
              </a:rPr>
              <a:t>reflected</a:t>
            </a:r>
            <a:r>
              <a:rPr sz="1900" i="1" spc="-75" dirty="0">
                <a:solidFill>
                  <a:srgbClr val="B40069"/>
                </a:solidFill>
                <a:latin typeface="Times New Roman"/>
                <a:cs typeface="Times New Roman"/>
              </a:rPr>
              <a:t> </a:t>
            </a:r>
            <a:r>
              <a:rPr sz="1900" i="1" dirty="0">
                <a:solidFill>
                  <a:srgbClr val="B40069"/>
                </a:solidFill>
                <a:latin typeface="Times New Roman"/>
                <a:cs typeface="Times New Roman"/>
              </a:rPr>
              <a:t>light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00532" y="3342555"/>
            <a:ext cx="1608345" cy="303631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1900" i="1" dirty="0">
                <a:solidFill>
                  <a:srgbClr val="7B00E3"/>
                </a:solidFill>
                <a:latin typeface="Times New Roman"/>
                <a:cs typeface="Times New Roman"/>
              </a:rPr>
              <a:t>transmitted</a:t>
            </a:r>
            <a:r>
              <a:rPr sz="1900" i="1" spc="-75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1900" i="1" dirty="0">
                <a:solidFill>
                  <a:srgbClr val="7B00E3"/>
                </a:solidFill>
                <a:latin typeface="Times New Roman"/>
                <a:cs typeface="Times New Roman"/>
              </a:rPr>
              <a:t>light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65230" y="2195713"/>
            <a:ext cx="1096846" cy="783771"/>
          </a:xfrm>
          <a:custGeom>
            <a:avLst/>
            <a:gdLst/>
            <a:ahLst/>
            <a:cxnLst/>
            <a:rect l="l" t="t" r="r" b="b"/>
            <a:pathLst>
              <a:path w="1282700" h="863600">
                <a:moveTo>
                  <a:pt x="609600" y="635000"/>
                </a:moveTo>
                <a:lnTo>
                  <a:pt x="0" y="635000"/>
                </a:lnTo>
              </a:path>
              <a:path w="1282700" h="863600">
                <a:moveTo>
                  <a:pt x="609600" y="711200"/>
                </a:moveTo>
                <a:lnTo>
                  <a:pt x="0" y="863600"/>
                </a:lnTo>
              </a:path>
              <a:path w="1282700" h="863600">
                <a:moveTo>
                  <a:pt x="673100" y="571500"/>
                </a:moveTo>
                <a:lnTo>
                  <a:pt x="215900" y="419100"/>
                </a:lnTo>
              </a:path>
              <a:path w="1282700" h="863600">
                <a:moveTo>
                  <a:pt x="838200" y="457200"/>
                </a:moveTo>
                <a:lnTo>
                  <a:pt x="1143000" y="0"/>
                </a:lnTo>
              </a:path>
              <a:path w="1282700" h="863600">
                <a:moveTo>
                  <a:pt x="901700" y="457200"/>
                </a:moveTo>
                <a:lnTo>
                  <a:pt x="1282700" y="228600"/>
                </a:lnTo>
              </a:path>
              <a:path w="1282700" h="863600">
                <a:moveTo>
                  <a:pt x="723900" y="381000"/>
                </a:moveTo>
                <a:lnTo>
                  <a:pt x="660400" y="25400"/>
                </a:lnTo>
              </a:path>
            </a:pathLst>
          </a:custGeom>
          <a:ln w="12700">
            <a:solidFill>
              <a:srgbClr val="3064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125853" y="2674044"/>
            <a:ext cx="911142" cy="303631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1900" i="1" spc="-4" dirty="0">
                <a:solidFill>
                  <a:srgbClr val="306401"/>
                </a:solidFill>
                <a:latin typeface="Times New Roman"/>
                <a:cs typeface="Times New Roman"/>
              </a:rPr>
              <a:t>absorbed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25853" y="2973721"/>
            <a:ext cx="1090330" cy="303631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1900" i="1" dirty="0">
                <a:solidFill>
                  <a:srgbClr val="306401"/>
                </a:solidFill>
                <a:latin typeface="Times New Roman"/>
                <a:cs typeface="Times New Roman"/>
              </a:rPr>
              <a:t>light</a:t>
            </a:r>
            <a:r>
              <a:rPr sz="1900" i="1" spc="-75" dirty="0">
                <a:solidFill>
                  <a:srgbClr val="306401"/>
                </a:solidFill>
                <a:latin typeface="Times New Roman"/>
                <a:cs typeface="Times New Roman"/>
              </a:rPr>
              <a:t> </a:t>
            </a:r>
            <a:r>
              <a:rPr sz="1900" i="1" dirty="0">
                <a:solidFill>
                  <a:srgbClr val="306401"/>
                </a:solidFill>
                <a:latin typeface="Times New Roman"/>
                <a:cs typeface="Times New Roman"/>
              </a:rPr>
              <a:t>(heat)</a:t>
            </a:r>
            <a:endParaRPr sz="19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00532" y="2697096"/>
            <a:ext cx="54299" cy="80682"/>
            <a:chOff x="7835900" y="2971800"/>
            <a:chExt cx="63500" cy="88900"/>
          </a:xfrm>
        </p:grpSpPr>
        <p:sp>
          <p:nvSpPr>
            <p:cNvPr id="26" name="object 26"/>
            <p:cNvSpPr/>
            <p:nvPr/>
          </p:nvSpPr>
          <p:spPr>
            <a:xfrm>
              <a:off x="7842250" y="2978150"/>
              <a:ext cx="50800" cy="76200"/>
            </a:xfrm>
            <a:custGeom>
              <a:avLst/>
              <a:gdLst/>
              <a:ahLst/>
              <a:cxnLst/>
              <a:rect l="l" t="t" r="r" b="b"/>
              <a:pathLst>
                <a:path w="50800" h="76200">
                  <a:moveTo>
                    <a:pt x="25400" y="0"/>
                  </a:moveTo>
                  <a:lnTo>
                    <a:pt x="15516" y="2995"/>
                  </a:lnTo>
                  <a:lnTo>
                    <a:pt x="7442" y="11163"/>
                  </a:lnTo>
                  <a:lnTo>
                    <a:pt x="1997" y="23274"/>
                  </a:lnTo>
                  <a:lnTo>
                    <a:pt x="0" y="38100"/>
                  </a:lnTo>
                  <a:lnTo>
                    <a:pt x="1997" y="52925"/>
                  </a:lnTo>
                  <a:lnTo>
                    <a:pt x="7442" y="65036"/>
                  </a:lnTo>
                  <a:lnTo>
                    <a:pt x="15516" y="73204"/>
                  </a:lnTo>
                  <a:lnTo>
                    <a:pt x="25400" y="76200"/>
                  </a:lnTo>
                  <a:lnTo>
                    <a:pt x="35283" y="73204"/>
                  </a:lnTo>
                  <a:lnTo>
                    <a:pt x="43357" y="65036"/>
                  </a:lnTo>
                  <a:lnTo>
                    <a:pt x="48802" y="52925"/>
                  </a:lnTo>
                  <a:lnTo>
                    <a:pt x="50800" y="38100"/>
                  </a:lnTo>
                  <a:lnTo>
                    <a:pt x="48802" y="23274"/>
                  </a:lnTo>
                  <a:lnTo>
                    <a:pt x="43357" y="11163"/>
                  </a:lnTo>
                  <a:lnTo>
                    <a:pt x="35283" y="2995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42250" y="2978150"/>
              <a:ext cx="50800" cy="76200"/>
            </a:xfrm>
            <a:custGeom>
              <a:avLst/>
              <a:gdLst/>
              <a:ahLst/>
              <a:cxnLst/>
              <a:rect l="l" t="t" r="r" b="b"/>
              <a:pathLst>
                <a:path w="50800" h="76200">
                  <a:moveTo>
                    <a:pt x="25400" y="0"/>
                  </a:moveTo>
                  <a:lnTo>
                    <a:pt x="35283" y="2995"/>
                  </a:lnTo>
                  <a:lnTo>
                    <a:pt x="43357" y="11163"/>
                  </a:lnTo>
                  <a:lnTo>
                    <a:pt x="48802" y="23274"/>
                  </a:lnTo>
                  <a:lnTo>
                    <a:pt x="50800" y="38100"/>
                  </a:lnTo>
                  <a:lnTo>
                    <a:pt x="48802" y="52925"/>
                  </a:lnTo>
                  <a:lnTo>
                    <a:pt x="43357" y="65036"/>
                  </a:lnTo>
                  <a:lnTo>
                    <a:pt x="35283" y="73204"/>
                  </a:lnTo>
                  <a:lnTo>
                    <a:pt x="25400" y="76200"/>
                  </a:lnTo>
                  <a:lnTo>
                    <a:pt x="15516" y="73204"/>
                  </a:lnTo>
                  <a:lnTo>
                    <a:pt x="7442" y="65036"/>
                  </a:lnTo>
                  <a:lnTo>
                    <a:pt x="1997" y="52925"/>
                  </a:lnTo>
                  <a:lnTo>
                    <a:pt x="0" y="38100"/>
                  </a:lnTo>
                  <a:lnTo>
                    <a:pt x="1997" y="23274"/>
                  </a:lnTo>
                  <a:lnTo>
                    <a:pt x="7442" y="11163"/>
                  </a:lnTo>
                  <a:lnTo>
                    <a:pt x="15516" y="2995"/>
                  </a:lnTo>
                  <a:lnTo>
                    <a:pt x="2540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51591" y="5419439"/>
            <a:ext cx="7629050" cy="618015"/>
          </a:xfrm>
          <a:prstGeom prst="rect">
            <a:avLst/>
          </a:prstGeom>
          <a:solidFill>
            <a:srgbClr val="DAFFB7"/>
          </a:solidFill>
          <a:ln w="12700">
            <a:solidFill>
              <a:srgbClr val="FB0128"/>
            </a:solidFill>
          </a:ln>
        </p:spPr>
        <p:txBody>
          <a:bodyPr vert="horz" wrap="square" lIns="0" tIns="27838" rIns="0" bIns="0" rtlCol="0">
            <a:spAutoFit/>
          </a:bodyPr>
          <a:lstStyle/>
          <a:p>
            <a:pPr marL="72380">
              <a:lnSpc>
                <a:spcPts val="2297"/>
              </a:lnSpc>
              <a:spcBef>
                <a:spcPts val="219"/>
              </a:spcBef>
            </a:pP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amount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-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energy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absorbed,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transmitted</a:t>
            </a:r>
            <a:r>
              <a:rPr sz="1900" spc="-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or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deflected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depends</a:t>
            </a:r>
            <a:r>
              <a:rPr sz="1900" spc="-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on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</a:p>
          <a:p>
            <a:pPr marL="72380">
              <a:lnSpc>
                <a:spcPts val="2297"/>
              </a:lnSpc>
            </a:pPr>
            <a:r>
              <a:rPr sz="1900" i="1" dirty="0">
                <a:solidFill>
                  <a:srgbClr val="FB0128"/>
                </a:solidFill>
                <a:latin typeface="Times New Roman"/>
                <a:cs typeface="Times New Roman"/>
              </a:rPr>
              <a:t>wavelength</a:t>
            </a:r>
            <a:r>
              <a:rPr sz="1900" i="1" spc="-22" dirty="0">
                <a:solidFill>
                  <a:srgbClr val="FB0128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(</a:t>
            </a:r>
            <a:r>
              <a:rPr sz="1900" dirty="0">
                <a:solidFill>
                  <a:srgbClr val="FB0128"/>
                </a:solidFill>
                <a:latin typeface="Times New Roman"/>
                <a:cs typeface="Times New Roman"/>
              </a:rPr>
              <a:t>w.l.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18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-13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8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light.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662451" y="875980"/>
            <a:ext cx="32580" cy="1590595"/>
            <a:chOff x="774700" y="965200"/>
            <a:chExt cx="38100" cy="1752600"/>
          </a:xfrm>
        </p:grpSpPr>
        <p:sp>
          <p:nvSpPr>
            <p:cNvPr id="34" name="object 34"/>
            <p:cNvSpPr/>
            <p:nvPr/>
          </p:nvSpPr>
          <p:spPr>
            <a:xfrm>
              <a:off x="781050" y="971550"/>
              <a:ext cx="25400" cy="38100"/>
            </a:xfrm>
            <a:custGeom>
              <a:avLst/>
              <a:gdLst/>
              <a:ahLst/>
              <a:cxnLst/>
              <a:rect l="l" t="t" r="r" b="b"/>
              <a:pathLst>
                <a:path w="25400" h="38100">
                  <a:moveTo>
                    <a:pt x="0" y="0"/>
                  </a:moveTo>
                  <a:lnTo>
                    <a:pt x="0" y="38100"/>
                  </a:lnTo>
                </a:path>
                <a:path w="25400" h="38100">
                  <a:moveTo>
                    <a:pt x="254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B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4700" y="254000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1050" y="26098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12700">
              <a:solidFill>
                <a:srgbClr val="FB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4700" y="270510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662451" y="968188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7881" y="1031582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2451" y="1118027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7881" y="1181420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2451" y="1267866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7881" y="1331259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2451" y="1417704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7881" y="1481098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2451" y="1567543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7881" y="1630936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2451" y="1717382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7881" y="1780775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2451" y="186722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7881" y="1930614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662451" y="2017059"/>
            <a:ext cx="10860" cy="86445"/>
            <a:chOff x="774700" y="2222500"/>
            <a:chExt cx="12700" cy="95250"/>
          </a:xfrm>
        </p:grpSpPr>
        <p:sp>
          <p:nvSpPr>
            <p:cNvPr id="53" name="object 53"/>
            <p:cNvSpPr/>
            <p:nvPr/>
          </p:nvSpPr>
          <p:spPr>
            <a:xfrm>
              <a:off x="774700" y="222250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81050" y="22796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12700">
              <a:solidFill>
                <a:srgbClr val="FB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662451" y="2155371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7881" y="2218765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662451" y="2518442"/>
            <a:ext cx="266067" cy="97971"/>
            <a:chOff x="774700" y="2774950"/>
            <a:chExt cx="311150" cy="107950"/>
          </a:xfrm>
        </p:grpSpPr>
        <p:sp>
          <p:nvSpPr>
            <p:cNvPr id="58" name="object 58"/>
            <p:cNvSpPr/>
            <p:nvPr/>
          </p:nvSpPr>
          <p:spPr>
            <a:xfrm>
              <a:off x="781050" y="27749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12700">
              <a:solidFill>
                <a:srgbClr val="FB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74700" y="287020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81050" y="2825750"/>
              <a:ext cx="304800" cy="0"/>
            </a:xfrm>
            <a:custGeom>
              <a:avLst/>
              <a:gdLst/>
              <a:ahLst/>
              <a:cxnLst/>
              <a:rect l="l" t="t" r="r" b="b"/>
              <a:pathLst>
                <a:path w="304800">
                  <a:moveTo>
                    <a:pt x="3048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3064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667881" y="2668281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2451" y="2754726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7881" y="2818119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451" y="2904565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7881" y="2967958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2451" y="3054403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7881" y="3117797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2451" y="3204242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7881" y="3267635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2451" y="3354081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7881" y="3417474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2451" y="3503919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7881" y="3567313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10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662451" y="3653758"/>
            <a:ext cx="70589" cy="34578"/>
            <a:chOff x="774700" y="4025900"/>
            <a:chExt cx="82550" cy="38100"/>
          </a:xfrm>
        </p:grpSpPr>
        <p:sp>
          <p:nvSpPr>
            <p:cNvPr id="75" name="object 75"/>
            <p:cNvSpPr/>
            <p:nvPr/>
          </p:nvSpPr>
          <p:spPr>
            <a:xfrm>
              <a:off x="774700" y="402590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19150" y="4057650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2700">
              <a:solidFill>
                <a:srgbClr val="FB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781910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41639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23088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82817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64266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23995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05444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65173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46622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06351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487800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47529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628979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88708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770157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29886" y="3682573"/>
            <a:ext cx="2172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900475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60204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41653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101382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182831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242560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324009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83739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465188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24917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606366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66095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47544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07273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888722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948451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029900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089629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71078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30807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312256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71986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453435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513164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594613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54342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735791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795520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76969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36698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18147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77876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159325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219054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300503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360233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441682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01411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582860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42589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724038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783767" y="368257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865216" y="367681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4924945" y="3676810"/>
            <a:ext cx="81449" cy="11526"/>
            <a:chOff x="5759450" y="4051300"/>
            <a:chExt cx="95250" cy="12700"/>
          </a:xfrm>
        </p:grpSpPr>
        <p:sp>
          <p:nvSpPr>
            <p:cNvPr id="137" name="object 137"/>
            <p:cNvSpPr/>
            <p:nvPr/>
          </p:nvSpPr>
          <p:spPr>
            <a:xfrm>
              <a:off x="5759450" y="4057650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2700">
              <a:solidFill>
                <a:srgbClr val="FB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842000" y="405130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/>
          <p:nvPr/>
        </p:nvSpPr>
        <p:spPr>
          <a:xfrm>
            <a:off x="5000964" y="3590365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995534" y="3526971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00964" y="3440526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995534" y="3377133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00964" y="3290687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995534" y="3227294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00964" y="3140849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995534" y="3077455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000964" y="2991010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995534" y="2927617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00964" y="2841172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995534" y="2777778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000964" y="2691333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995534" y="262794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000964" y="2541494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995534" y="2478101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000964" y="2391656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995534" y="2328262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000964" y="2241817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995534" y="2178424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000964" y="2091978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995534" y="2028585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000964" y="1942140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995534" y="1878746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000964" y="1792301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995534" y="1728908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000964" y="1642462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995534" y="1579069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995534" y="142923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00964" y="1342785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995534" y="1279392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000964" y="1192946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995534" y="1129553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00964" y="1043108"/>
            <a:ext cx="0" cy="34578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995534" y="979714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4" name="object 174"/>
          <p:cNvGrpSpPr/>
          <p:nvPr/>
        </p:nvGrpSpPr>
        <p:grpSpPr>
          <a:xfrm>
            <a:off x="4962955" y="875980"/>
            <a:ext cx="43439" cy="51867"/>
            <a:chOff x="5803900" y="965200"/>
            <a:chExt cx="50800" cy="57150"/>
          </a:xfrm>
        </p:grpSpPr>
        <p:sp>
          <p:nvSpPr>
            <p:cNvPr id="175" name="object 175"/>
            <p:cNvSpPr/>
            <p:nvPr/>
          </p:nvSpPr>
          <p:spPr>
            <a:xfrm>
              <a:off x="5848350" y="984250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B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803900" y="96520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7" name="object 177"/>
          <p:cNvSpPr/>
          <p:nvPr/>
        </p:nvSpPr>
        <p:spPr>
          <a:xfrm>
            <a:off x="4881506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821777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740328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680599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599149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539420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457971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398242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316793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257064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175615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115886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34437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974708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893259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833530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752081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692351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610902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551173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469724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409995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328546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268817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187368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127639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046190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986461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905012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845283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763834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704104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622655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562926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481477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421748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340299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280570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199121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139392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057943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998214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916765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0" name="object 220"/>
          <p:cNvGrpSpPr/>
          <p:nvPr/>
        </p:nvGrpSpPr>
        <p:grpSpPr>
          <a:xfrm>
            <a:off x="1786447" y="875980"/>
            <a:ext cx="81449" cy="11526"/>
            <a:chOff x="2089150" y="965200"/>
            <a:chExt cx="95250" cy="12700"/>
          </a:xfrm>
        </p:grpSpPr>
        <p:sp>
          <p:nvSpPr>
            <p:cNvPr id="221" name="object 221"/>
            <p:cNvSpPr/>
            <p:nvPr/>
          </p:nvSpPr>
          <p:spPr>
            <a:xfrm>
              <a:off x="2171700" y="96520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089150" y="971550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381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B0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3" name="object 223"/>
          <p:cNvSpPr/>
          <p:nvPr/>
        </p:nvSpPr>
        <p:spPr>
          <a:xfrm>
            <a:off x="1726717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645268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585539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504090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444361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362912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303183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221734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162005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080556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020827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939377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879648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98199" y="881743"/>
            <a:ext cx="3258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381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FB0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38470" y="875980"/>
            <a:ext cx="10860" cy="11526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12700" y="0"/>
                </a:moveTo>
                <a:lnTo>
                  <a:pt x="0" y="0"/>
                </a:lnTo>
                <a:lnTo>
                  <a:pt x="0" y="12700"/>
                </a:lnTo>
                <a:lnTo>
                  <a:pt x="1270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 txBox="1"/>
          <p:nvPr/>
        </p:nvSpPr>
        <p:spPr>
          <a:xfrm>
            <a:off x="760190" y="1671277"/>
            <a:ext cx="420276" cy="303631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1900" dirty="0">
                <a:latin typeface="Times New Roman"/>
                <a:cs typeface="Times New Roman"/>
              </a:rPr>
              <a:t>heat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950237" y="2287921"/>
            <a:ext cx="1096846" cy="309254"/>
          </a:xfrm>
          <a:prstGeom prst="rect">
            <a:avLst/>
          </a:prstGeom>
          <a:ln w="12700">
            <a:solidFill>
              <a:srgbClr val="306401"/>
            </a:solidFill>
          </a:ln>
        </p:spPr>
        <p:txBody>
          <a:bodyPr vert="horz" wrap="square" lIns="0" tIns="16703" rIns="0" bIns="0" rtlCol="0">
            <a:spAutoFit/>
          </a:bodyPr>
          <a:lstStyle/>
          <a:p>
            <a:pPr marL="72380">
              <a:spcBef>
                <a:spcPts val="132"/>
              </a:spcBef>
            </a:pPr>
            <a:r>
              <a:rPr sz="1900" spc="-4" dirty="0">
                <a:solidFill>
                  <a:srgbClr val="306401"/>
                </a:solidFill>
                <a:latin typeface="Times New Roman"/>
                <a:cs typeface="Times New Roman"/>
              </a:rPr>
              <a:t>Absorbed</a:t>
            </a:r>
            <a:endParaRPr sz="1900">
              <a:latin typeface="Times New Roman"/>
              <a:cs typeface="Times New Roman"/>
            </a:endParaRPr>
          </a:p>
        </p:txBody>
      </p:sp>
      <p:graphicFrame>
        <p:nvGraphicFramePr>
          <p:cNvPr id="240" name="object 240"/>
          <p:cNvGraphicFramePr>
            <a:graphicFrameLocks noGrp="1"/>
          </p:cNvGraphicFramePr>
          <p:nvPr/>
        </p:nvGraphicFramePr>
        <p:xfrm>
          <a:off x="3409995" y="2293684"/>
          <a:ext cx="1324901" cy="806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515"/>
                <a:gridCol w="195477"/>
                <a:gridCol w="195477"/>
                <a:gridCol w="195477"/>
                <a:gridCol w="390955"/>
              </a:tblGrid>
              <a:tr h="403412">
                <a:tc gridSpan="5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dirty="0">
                          <a:solidFill>
                            <a:srgbClr val="7B00E3"/>
                          </a:solidFill>
                          <a:latin typeface="Times New Roman"/>
                          <a:cs typeface="Times New Roman"/>
                        </a:rPr>
                        <a:t>Transmitted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7289" marB="0">
                    <a:lnL w="12700">
                      <a:solidFill>
                        <a:srgbClr val="7B00E3"/>
                      </a:solidFill>
                      <a:prstDash val="solid"/>
                    </a:lnL>
                    <a:lnR w="12700">
                      <a:solidFill>
                        <a:srgbClr val="7B00E3"/>
                      </a:solidFill>
                      <a:prstDash val="solid"/>
                    </a:lnR>
                    <a:lnT w="12700">
                      <a:solidFill>
                        <a:srgbClr val="7B00E3"/>
                      </a:solidFill>
                      <a:prstDash val="solid"/>
                    </a:lnT>
                    <a:lnB w="12700">
                      <a:solidFill>
                        <a:srgbClr val="7B00E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03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7B00E3"/>
                      </a:solidFill>
                      <a:prstDash val="solid"/>
                    </a:lnR>
                    <a:lnT w="12700">
                      <a:solidFill>
                        <a:srgbClr val="7B00E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B00E3"/>
                      </a:solidFill>
                      <a:prstDash val="solid"/>
                    </a:lnL>
                    <a:lnR w="12700">
                      <a:solidFill>
                        <a:srgbClr val="7B00E3"/>
                      </a:solidFill>
                      <a:prstDash val="solid"/>
                    </a:lnR>
                    <a:lnT w="12700">
                      <a:solidFill>
                        <a:srgbClr val="7B00E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B00E3"/>
                      </a:solidFill>
                      <a:prstDash val="solid"/>
                    </a:lnL>
                    <a:lnR w="12700">
                      <a:solidFill>
                        <a:srgbClr val="7B00E3"/>
                      </a:solidFill>
                      <a:prstDash val="solid"/>
                    </a:lnR>
                    <a:lnT w="12700">
                      <a:solidFill>
                        <a:srgbClr val="7B00E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B00E3"/>
                      </a:solidFill>
                      <a:prstDash val="solid"/>
                    </a:lnL>
                    <a:lnR w="12700">
                      <a:solidFill>
                        <a:srgbClr val="7B00E3"/>
                      </a:solidFill>
                      <a:prstDash val="solid"/>
                    </a:lnR>
                    <a:lnT w="12700">
                      <a:solidFill>
                        <a:srgbClr val="7B00E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B00E3"/>
                      </a:solidFill>
                      <a:prstDash val="solid"/>
                    </a:lnL>
                    <a:lnT w="12700">
                      <a:solidFill>
                        <a:srgbClr val="7B00E3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241" name="object 241"/>
          <p:cNvGrpSpPr/>
          <p:nvPr/>
        </p:nvGrpSpPr>
        <p:grpSpPr>
          <a:xfrm>
            <a:off x="1824456" y="1187183"/>
            <a:ext cx="1867895" cy="1106501"/>
            <a:chOff x="2133600" y="1308100"/>
            <a:chExt cx="2184400" cy="1219200"/>
          </a:xfrm>
        </p:grpSpPr>
        <p:sp>
          <p:nvSpPr>
            <p:cNvPr id="242" name="object 242"/>
            <p:cNvSpPr/>
            <p:nvPr/>
          </p:nvSpPr>
          <p:spPr>
            <a:xfrm>
              <a:off x="3171825" y="1470025"/>
              <a:ext cx="0" cy="939800"/>
            </a:xfrm>
            <a:custGeom>
              <a:avLst/>
              <a:gdLst/>
              <a:ahLst/>
              <a:cxnLst/>
              <a:rect l="l" t="t" r="r" b="b"/>
              <a:pathLst>
                <a:path h="939800">
                  <a:moveTo>
                    <a:pt x="0" y="9398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532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1500" y="2298700"/>
              <a:ext cx="127000" cy="228600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3556000" y="1320800"/>
              <a:ext cx="673100" cy="1066800"/>
            </a:xfrm>
            <a:custGeom>
              <a:avLst/>
              <a:gdLst/>
              <a:ahLst/>
              <a:cxnLst/>
              <a:rect l="l" t="t" r="r" b="b"/>
              <a:pathLst>
                <a:path w="673100" h="1066800">
                  <a:moveTo>
                    <a:pt x="673100" y="10668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532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0200" y="2298700"/>
              <a:ext cx="177800" cy="228600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2209800" y="1371600"/>
              <a:ext cx="622300" cy="1028700"/>
            </a:xfrm>
            <a:custGeom>
              <a:avLst/>
              <a:gdLst/>
              <a:ahLst/>
              <a:cxnLst/>
              <a:rect l="l" t="t" r="r" b="b"/>
              <a:pathLst>
                <a:path w="622300" h="1028700">
                  <a:moveTo>
                    <a:pt x="0" y="1028700"/>
                  </a:moveTo>
                  <a:lnTo>
                    <a:pt x="622300" y="0"/>
                  </a:lnTo>
                </a:path>
              </a:pathLst>
            </a:custGeom>
            <a:ln w="25400">
              <a:solidFill>
                <a:srgbClr val="0532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600" y="2298700"/>
              <a:ext cx="165100" cy="228600"/>
            </a:xfrm>
            <a:prstGeom prst="rect">
              <a:avLst/>
            </a:prstGeom>
          </p:spPr>
        </p:pic>
      </p:grpSp>
      <p:graphicFrame>
        <p:nvGraphicFramePr>
          <p:cNvPr id="248" name="object 248"/>
          <p:cNvGraphicFramePr>
            <a:graphicFrameLocks noGrp="1"/>
          </p:cNvGraphicFramePr>
          <p:nvPr/>
        </p:nvGraphicFramePr>
        <p:xfrm>
          <a:off x="2161111" y="2293684"/>
          <a:ext cx="1096844" cy="806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917"/>
                <a:gridCol w="195477"/>
                <a:gridCol w="195477"/>
                <a:gridCol w="195477"/>
                <a:gridCol w="271496"/>
              </a:tblGrid>
              <a:tr h="403412">
                <a:tc gridSpan="5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dirty="0">
                          <a:solidFill>
                            <a:srgbClr val="B40069"/>
                          </a:solidFill>
                          <a:latin typeface="Times New Roman"/>
                          <a:cs typeface="Times New Roman"/>
                        </a:rPr>
                        <a:t>Reflected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7289" marB="0">
                    <a:lnL w="12700">
                      <a:solidFill>
                        <a:srgbClr val="B40069"/>
                      </a:solidFill>
                      <a:prstDash val="solid"/>
                    </a:lnL>
                    <a:lnR w="12700">
                      <a:solidFill>
                        <a:srgbClr val="B40069"/>
                      </a:solidFill>
                      <a:prstDash val="solid"/>
                    </a:lnR>
                    <a:lnT w="12700">
                      <a:solidFill>
                        <a:srgbClr val="B40069"/>
                      </a:solidFill>
                      <a:prstDash val="solid"/>
                    </a:lnT>
                    <a:lnB w="12700">
                      <a:solidFill>
                        <a:srgbClr val="B4006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03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40069"/>
                      </a:solidFill>
                      <a:prstDash val="solid"/>
                    </a:lnR>
                    <a:lnT w="12700">
                      <a:solidFill>
                        <a:srgbClr val="B4006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40069"/>
                      </a:solidFill>
                      <a:prstDash val="solid"/>
                    </a:lnL>
                    <a:lnR w="12700">
                      <a:solidFill>
                        <a:srgbClr val="B40069"/>
                      </a:solidFill>
                      <a:prstDash val="solid"/>
                    </a:lnR>
                    <a:lnT w="12700">
                      <a:solidFill>
                        <a:srgbClr val="B4006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40069"/>
                      </a:solidFill>
                      <a:prstDash val="solid"/>
                    </a:lnL>
                    <a:lnR w="12700">
                      <a:solidFill>
                        <a:srgbClr val="B40069"/>
                      </a:solidFill>
                      <a:prstDash val="solid"/>
                    </a:lnR>
                    <a:lnT w="12700">
                      <a:solidFill>
                        <a:srgbClr val="B4006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40069"/>
                      </a:solidFill>
                      <a:prstDash val="solid"/>
                    </a:lnL>
                    <a:lnR w="12700">
                      <a:solidFill>
                        <a:srgbClr val="B40069"/>
                      </a:solidFill>
                      <a:prstDash val="solid"/>
                    </a:lnR>
                    <a:lnT w="12700">
                      <a:solidFill>
                        <a:srgbClr val="B4006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40069"/>
                      </a:solidFill>
                      <a:prstDash val="solid"/>
                    </a:lnL>
                    <a:lnT w="12700">
                      <a:solidFill>
                        <a:srgbClr val="B4006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49" name="object 249"/>
          <p:cNvSpPr/>
          <p:nvPr/>
        </p:nvSpPr>
        <p:spPr>
          <a:xfrm>
            <a:off x="727611" y="933610"/>
            <a:ext cx="4094166" cy="403412"/>
          </a:xfrm>
          <a:custGeom>
            <a:avLst/>
            <a:gdLst/>
            <a:ahLst/>
            <a:cxnLst/>
            <a:rect l="l" t="t" r="r" b="b"/>
            <a:pathLst>
              <a:path w="4787900" h="444500">
                <a:moveTo>
                  <a:pt x="4787900" y="0"/>
                </a:moveTo>
                <a:lnTo>
                  <a:pt x="0" y="0"/>
                </a:lnTo>
                <a:lnTo>
                  <a:pt x="0" y="444500"/>
                </a:lnTo>
                <a:lnTo>
                  <a:pt x="4787900" y="444500"/>
                </a:lnTo>
                <a:lnTo>
                  <a:pt x="4787900" y="0"/>
                </a:lnTo>
                <a:close/>
              </a:path>
            </a:pathLst>
          </a:custGeom>
          <a:solidFill>
            <a:srgbClr val="DAFF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 txBox="1"/>
          <p:nvPr/>
        </p:nvSpPr>
        <p:spPr>
          <a:xfrm>
            <a:off x="727611" y="933610"/>
            <a:ext cx="4094166" cy="303631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55677">
              <a:spcBef>
                <a:spcPts val="88"/>
              </a:spcBef>
            </a:pPr>
            <a:r>
              <a:rPr sz="1900" dirty="0">
                <a:latin typeface="Times New Roman"/>
                <a:cs typeface="Times New Roman"/>
              </a:rPr>
              <a:t>Light</a:t>
            </a:r>
            <a:r>
              <a:rPr sz="1900" spc="-13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energy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falling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on</a:t>
            </a:r>
            <a:r>
              <a:rPr sz="1900" spc="-13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a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surface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can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be: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51" name="object 251"/>
          <p:cNvSpPr/>
          <p:nvPr/>
        </p:nvSpPr>
        <p:spPr>
          <a:xfrm>
            <a:off x="689601" y="1872983"/>
            <a:ext cx="1064266" cy="576303"/>
          </a:xfrm>
          <a:custGeom>
            <a:avLst/>
            <a:gdLst/>
            <a:ahLst/>
            <a:cxnLst/>
            <a:rect l="l" t="t" r="r" b="b"/>
            <a:pathLst>
              <a:path w="1244600" h="635000">
                <a:moveTo>
                  <a:pt x="711200" y="457200"/>
                </a:moveTo>
                <a:lnTo>
                  <a:pt x="711200" y="0"/>
                </a:lnTo>
              </a:path>
              <a:path w="1244600" h="635000">
                <a:moveTo>
                  <a:pt x="558800" y="457200"/>
                </a:moveTo>
                <a:lnTo>
                  <a:pt x="330200" y="76200"/>
                </a:lnTo>
              </a:path>
              <a:path w="1244600" h="635000">
                <a:moveTo>
                  <a:pt x="292100" y="533400"/>
                </a:moveTo>
                <a:lnTo>
                  <a:pt x="63500" y="304800"/>
                </a:lnTo>
              </a:path>
              <a:path w="1244600" h="635000">
                <a:moveTo>
                  <a:pt x="406400" y="457200"/>
                </a:moveTo>
                <a:lnTo>
                  <a:pt x="152400" y="127000"/>
                </a:lnTo>
              </a:path>
              <a:path w="1244600" h="635000">
                <a:moveTo>
                  <a:pt x="863600" y="457200"/>
                </a:moveTo>
                <a:lnTo>
                  <a:pt x="1016000" y="76200"/>
                </a:lnTo>
              </a:path>
              <a:path w="1244600" h="635000">
                <a:moveTo>
                  <a:pt x="939800" y="457200"/>
                </a:moveTo>
                <a:lnTo>
                  <a:pt x="1244600" y="254000"/>
                </a:lnTo>
              </a:path>
              <a:path w="1244600" h="635000">
                <a:moveTo>
                  <a:pt x="304800" y="635000"/>
                </a:moveTo>
                <a:lnTo>
                  <a:pt x="0" y="482600"/>
                </a:lnTo>
              </a:path>
            </a:pathLst>
          </a:custGeom>
          <a:ln w="12700">
            <a:solidFill>
              <a:srgbClr val="3064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2" name="object 25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7449" y="3019825"/>
            <a:ext cx="86879" cy="172891"/>
          </a:xfrm>
          <a:prstGeom prst="rect">
            <a:avLst/>
          </a:prstGeom>
        </p:spPr>
      </p:pic>
      <p:pic>
        <p:nvPicPr>
          <p:cNvPr id="253" name="object 2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62926" y="3019825"/>
            <a:ext cx="86879" cy="172891"/>
          </a:xfrm>
          <a:prstGeom prst="rect">
            <a:avLst/>
          </a:prstGeom>
        </p:spPr>
      </p:pic>
      <p:pic>
        <p:nvPicPr>
          <p:cNvPr id="254" name="object 2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58404" y="3019825"/>
            <a:ext cx="86879" cy="172891"/>
          </a:xfrm>
          <a:prstGeom prst="rect">
            <a:avLst/>
          </a:prstGeom>
        </p:spPr>
      </p:pic>
      <p:pic>
        <p:nvPicPr>
          <p:cNvPr id="255" name="object 2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53881" y="3019825"/>
            <a:ext cx="86879" cy="172891"/>
          </a:xfrm>
          <a:prstGeom prst="rect">
            <a:avLst/>
          </a:prstGeom>
        </p:spPr>
      </p:pic>
      <p:pic>
        <p:nvPicPr>
          <p:cNvPr id="256" name="object 2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24931" y="3019825"/>
            <a:ext cx="86879" cy="172891"/>
          </a:xfrm>
          <a:prstGeom prst="rect">
            <a:avLst/>
          </a:prstGeom>
        </p:spPr>
      </p:pic>
      <p:pic>
        <p:nvPicPr>
          <p:cNvPr id="257" name="object 25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20408" y="3019825"/>
            <a:ext cx="86879" cy="172891"/>
          </a:xfrm>
          <a:prstGeom prst="rect">
            <a:avLst/>
          </a:prstGeom>
        </p:spPr>
      </p:pic>
      <p:pic>
        <p:nvPicPr>
          <p:cNvPr id="258" name="object 25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15886" y="3019825"/>
            <a:ext cx="86879" cy="172891"/>
          </a:xfrm>
          <a:prstGeom prst="rect">
            <a:avLst/>
          </a:prstGeom>
        </p:spPr>
      </p:pic>
      <p:pic>
        <p:nvPicPr>
          <p:cNvPr id="259" name="object 25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11363" y="3019825"/>
            <a:ext cx="86879" cy="172891"/>
          </a:xfrm>
          <a:prstGeom prst="rect">
            <a:avLst/>
          </a:prstGeom>
        </p:spPr>
      </p:pic>
      <p:sp>
        <p:nvSpPr>
          <p:cNvPr id="260" name="object 260"/>
          <p:cNvSpPr txBox="1"/>
          <p:nvPr/>
        </p:nvSpPr>
        <p:spPr>
          <a:xfrm>
            <a:off x="1840746" y="3186953"/>
            <a:ext cx="3105919" cy="340032"/>
          </a:xfrm>
          <a:prstGeom prst="rect">
            <a:avLst/>
          </a:prstGeom>
          <a:ln w="12700">
            <a:solidFill>
              <a:srgbClr val="0532BA"/>
            </a:solidFill>
          </a:ln>
        </p:spPr>
        <p:txBody>
          <a:bodyPr vert="horz" wrap="square" lIns="0" tIns="16703" rIns="0" bIns="0" rtlCol="0">
            <a:spAutoFit/>
          </a:bodyPr>
          <a:lstStyle/>
          <a:p>
            <a:pPr marL="83515">
              <a:spcBef>
                <a:spcPts val="132"/>
              </a:spcBef>
            </a:pPr>
            <a:r>
              <a:rPr sz="2100" dirty="0">
                <a:latin typeface="Times New Roman"/>
                <a:cs typeface="Times New Roman"/>
              </a:rPr>
              <a:t>They</a:t>
            </a:r>
            <a:r>
              <a:rPr sz="2100" spc="-1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make</a:t>
            </a:r>
            <a:r>
              <a:rPr sz="2100" spc="-1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an</a:t>
            </a:r>
            <a:r>
              <a:rPr sz="2100" spc="-13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object</a:t>
            </a:r>
            <a:r>
              <a:rPr sz="2100" spc="-18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visible</a:t>
            </a:r>
            <a:endParaRPr sz="21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62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629" y="420805"/>
            <a:ext cx="7460722" cy="397545"/>
          </a:xfrm>
          <a:prstGeom prst="rect">
            <a:avLst/>
          </a:prstGeom>
          <a:ln w="25400">
            <a:solidFill>
              <a:srgbClr val="FB012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04"/>
              </a:lnSpc>
            </a:pPr>
            <a:r>
              <a:rPr dirty="0"/>
              <a:t>Illumination</a:t>
            </a:r>
            <a:r>
              <a:rPr spc="-39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716751" y="1313970"/>
            <a:ext cx="5038974" cy="403412"/>
          </a:xfrm>
          <a:custGeom>
            <a:avLst/>
            <a:gdLst/>
            <a:ahLst/>
            <a:cxnLst/>
            <a:rect l="l" t="t" r="r" b="b"/>
            <a:pathLst>
              <a:path w="5892800" h="444500">
                <a:moveTo>
                  <a:pt x="5892800" y="0"/>
                </a:moveTo>
                <a:lnTo>
                  <a:pt x="0" y="0"/>
                </a:lnTo>
                <a:lnTo>
                  <a:pt x="0" y="444500"/>
                </a:lnTo>
                <a:lnTo>
                  <a:pt x="5892800" y="444500"/>
                </a:lnTo>
                <a:lnTo>
                  <a:pt x="5892800" y="0"/>
                </a:lnTo>
                <a:close/>
              </a:path>
            </a:pathLst>
          </a:custGeom>
          <a:solidFill>
            <a:srgbClr val="FCE2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069" y="1775011"/>
            <a:ext cx="1314043" cy="391886"/>
          </a:xfrm>
          <a:custGeom>
            <a:avLst/>
            <a:gdLst/>
            <a:ahLst/>
            <a:cxnLst/>
            <a:rect l="l" t="t" r="r" b="b"/>
            <a:pathLst>
              <a:path w="1536700" h="431800">
                <a:moveTo>
                  <a:pt x="1536700" y="0"/>
                </a:moveTo>
                <a:lnTo>
                  <a:pt x="0" y="0"/>
                </a:lnTo>
                <a:lnTo>
                  <a:pt x="0" y="368300"/>
                </a:lnTo>
                <a:lnTo>
                  <a:pt x="0" y="431800"/>
                </a:lnTo>
                <a:lnTo>
                  <a:pt x="1536700" y="431800"/>
                </a:lnTo>
                <a:lnTo>
                  <a:pt x="1536700" y="368300"/>
                </a:lnTo>
                <a:lnTo>
                  <a:pt x="1536700" y="0"/>
                </a:lnTo>
                <a:close/>
              </a:path>
            </a:pathLst>
          </a:custGeom>
          <a:solidFill>
            <a:srgbClr val="DAFF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6751" y="1157216"/>
            <a:ext cx="5038974" cy="900077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200436" marR="85742" indent="-133624">
              <a:lnSpc>
                <a:spcPct val="151500"/>
              </a:lnSpc>
              <a:spcBef>
                <a:spcPts val="88"/>
              </a:spcBef>
            </a:pP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3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character</a:t>
            </a:r>
            <a:r>
              <a:rPr sz="1900" spc="-13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3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light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reflected</a:t>
            </a:r>
            <a:r>
              <a:rPr sz="1900" spc="-13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or</a:t>
            </a:r>
            <a:r>
              <a:rPr sz="1900" spc="-13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transmitted... </a:t>
            </a:r>
            <a:r>
              <a:rPr sz="1900" spc="-473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depends</a:t>
            </a:r>
            <a:r>
              <a:rPr sz="1900" spc="-4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on: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3088" y="2109267"/>
            <a:ext cx="7156646" cy="1048871"/>
          </a:xfrm>
          <a:custGeom>
            <a:avLst/>
            <a:gdLst/>
            <a:ahLst/>
            <a:cxnLst/>
            <a:rect l="l" t="t" r="r" b="b"/>
            <a:pathLst>
              <a:path w="8369300" h="1155700">
                <a:moveTo>
                  <a:pt x="8369300" y="0"/>
                </a:moveTo>
                <a:lnTo>
                  <a:pt x="0" y="0"/>
                </a:lnTo>
                <a:lnTo>
                  <a:pt x="0" y="1155700"/>
                </a:lnTo>
                <a:lnTo>
                  <a:pt x="8369300" y="1155700"/>
                </a:lnTo>
                <a:lnTo>
                  <a:pt x="8369300" y="0"/>
                </a:lnTo>
                <a:close/>
              </a:path>
            </a:pathLst>
          </a:custGeom>
          <a:solidFill>
            <a:srgbClr val="FBFD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19963" y="2120793"/>
            <a:ext cx="3555516" cy="896101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58122" indent="-146987">
              <a:lnSpc>
                <a:spcPts val="2297"/>
              </a:lnSpc>
              <a:spcBef>
                <a:spcPts val="88"/>
              </a:spcBef>
              <a:buChar char="•"/>
              <a:tabLst>
                <a:tab pos="158122" algn="l"/>
              </a:tabLst>
            </a:pP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26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surface</a:t>
            </a:r>
            <a:r>
              <a:rPr sz="1900" spc="-26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orientation</a:t>
            </a:r>
            <a:endParaRPr sz="1900">
              <a:latin typeface="Times New Roman"/>
              <a:cs typeface="Times New Roman"/>
            </a:endParaRPr>
          </a:p>
          <a:p>
            <a:pPr marL="158122" indent="-146987">
              <a:lnSpc>
                <a:spcPts val="2297"/>
              </a:lnSpc>
              <a:buChar char="•"/>
              <a:tabLst>
                <a:tab pos="158122" algn="l"/>
              </a:tabLst>
            </a:pP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8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surface</a:t>
            </a:r>
            <a:r>
              <a:rPr sz="1900" spc="-18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properties</a:t>
            </a:r>
            <a:r>
              <a:rPr sz="1900" spc="-18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-13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8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object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6528" y="2120793"/>
            <a:ext cx="3910272" cy="596019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58122" indent="-146987">
              <a:spcBef>
                <a:spcPts val="88"/>
              </a:spcBef>
              <a:buChar char="•"/>
              <a:tabLst>
                <a:tab pos="158122" algn="l"/>
              </a:tabLst>
            </a:pPr>
            <a:r>
              <a:rPr sz="1900" dirty="0">
                <a:latin typeface="Times New Roman"/>
                <a:cs typeface="Times New Roman"/>
              </a:rPr>
              <a:t>Composition</a:t>
            </a:r>
            <a:r>
              <a:rPr sz="1900" spc="-2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-2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8" dirty="0">
                <a:latin typeface="Times New Roman"/>
                <a:cs typeface="Times New Roman"/>
              </a:rPr>
              <a:t> </a:t>
            </a:r>
            <a:r>
              <a:rPr sz="1900" dirty="0" smtClean="0">
                <a:latin typeface="Times New Roman"/>
                <a:cs typeface="Times New Roman"/>
              </a:rPr>
              <a:t>light</a:t>
            </a:r>
            <a:r>
              <a:rPr lang="en-US" sz="1900" dirty="0" smtClean="0">
                <a:latin typeface="Times New Roman"/>
                <a:cs typeface="Times New Roman"/>
              </a:rPr>
              <a:t> surface</a:t>
            </a:r>
            <a:r>
              <a:rPr sz="1900" spc="-22" dirty="0" smtClean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source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66526" y="2420471"/>
            <a:ext cx="3643483" cy="601149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58122" indent="-146987">
              <a:lnSpc>
                <a:spcPts val="2297"/>
              </a:lnSpc>
              <a:spcBef>
                <a:spcPts val="88"/>
              </a:spcBef>
              <a:buChar char="•"/>
              <a:tabLst>
                <a:tab pos="158122" algn="l"/>
              </a:tabLst>
            </a:pPr>
            <a:r>
              <a:rPr sz="1900" dirty="0" smtClean="0">
                <a:latin typeface="Times New Roman"/>
                <a:cs typeface="Times New Roman"/>
              </a:rPr>
              <a:t>Direction</a:t>
            </a:r>
            <a:r>
              <a:rPr sz="1900" spc="-22" dirty="0" smtClean="0">
                <a:latin typeface="Times New Roman"/>
                <a:cs typeface="Times New Roman"/>
              </a:rPr>
              <a:t> </a:t>
            </a:r>
            <a:r>
              <a:rPr sz="1900" dirty="0" smtClean="0">
                <a:latin typeface="Times New Roman"/>
                <a:cs typeface="Times New Roman"/>
              </a:rPr>
              <a:t>of</a:t>
            </a:r>
            <a:r>
              <a:rPr sz="1900" spc="-22" dirty="0" smtClean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2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light</a:t>
            </a:r>
            <a:r>
              <a:rPr sz="1900" spc="-2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source</a:t>
            </a:r>
          </a:p>
          <a:p>
            <a:pPr marL="158122" indent="-146987">
              <a:lnSpc>
                <a:spcPts val="2297"/>
              </a:lnSpc>
              <a:buChar char="•"/>
              <a:tabLst>
                <a:tab pos="158122" algn="l"/>
              </a:tabLst>
            </a:pPr>
            <a:r>
              <a:rPr sz="1900" dirty="0">
                <a:latin typeface="Times New Roman"/>
                <a:cs typeface="Times New Roman"/>
              </a:rPr>
              <a:t>Geometry</a:t>
            </a:r>
            <a:r>
              <a:rPr sz="1900" spc="-2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-2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2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light</a:t>
            </a:r>
            <a:r>
              <a:rPr sz="1900" spc="-2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7203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8863" y="306388"/>
            <a:ext cx="4768850" cy="636587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dirty="0"/>
              <a:t>Illumination</a:t>
            </a:r>
            <a:r>
              <a:rPr spc="-80" dirty="0"/>
              <a:t> </a:t>
            </a:r>
            <a:r>
              <a:rPr spc="-5" dirty="0"/>
              <a:t>Models</a:t>
            </a:r>
          </a:p>
        </p:txBody>
      </p:sp>
      <p:sp>
        <p:nvSpPr>
          <p:cNvPr id="68611" name="object 3"/>
          <p:cNvSpPr txBox="1">
            <a:spLocks noChangeArrowheads="1"/>
          </p:cNvSpPr>
          <p:nvPr/>
        </p:nvSpPr>
        <p:spPr bwMode="auto">
          <a:xfrm>
            <a:off x="469900" y="1276350"/>
            <a:ext cx="8202613" cy="322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ts val="100"/>
              </a:spcBef>
              <a:buFont typeface="Arial" charset="0"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Motivation</a:t>
            </a:r>
            <a:r>
              <a:rPr lang="en-US" sz="2800" dirty="0">
                <a:latin typeface="+mj-lt"/>
                <a:cs typeface="Arial" charset="0"/>
              </a:rPr>
              <a:t>: In order to produce realistic images,  we must simulate the appearance of surfaces under  various lighting conditions</a:t>
            </a:r>
          </a:p>
          <a:p>
            <a:pPr algn="just" eaLnBrk="1" hangingPunct="1">
              <a:buFontTx/>
              <a:buChar char="•"/>
            </a:pPr>
            <a:endParaRPr lang="en-US" sz="4100" dirty="0">
              <a:latin typeface="+mj-lt"/>
              <a:cs typeface="Arial" charset="0"/>
            </a:endParaRPr>
          </a:p>
          <a:p>
            <a:pPr algn="just" eaLnBrk="1" hangingPunct="1">
              <a:buFont typeface="Arial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+mj-lt"/>
                <a:cs typeface="Arial" charset="0"/>
              </a:rPr>
              <a:t>Illumination Model</a:t>
            </a:r>
            <a:r>
              <a:rPr lang="en-US" sz="2800" dirty="0">
                <a:latin typeface="+mj-lt"/>
                <a:cs typeface="Arial" charset="0"/>
              </a:rPr>
              <a:t>: Given the illumination  incident at a point on a surface, quantifies the  reflected light</a:t>
            </a:r>
          </a:p>
        </p:txBody>
      </p:sp>
      <p:grpSp>
        <p:nvGrpSpPr>
          <p:cNvPr id="68612" name="object 4"/>
          <p:cNvGrpSpPr>
            <a:grpSpLocks/>
          </p:cNvGrpSpPr>
          <p:nvPr/>
        </p:nvGrpSpPr>
        <p:grpSpPr bwMode="auto">
          <a:xfrm>
            <a:off x="3033713" y="4157663"/>
            <a:ext cx="3255962" cy="2492375"/>
            <a:chOff x="3033902" y="4157471"/>
            <a:chExt cx="3255010" cy="2493010"/>
          </a:xfrm>
        </p:grpSpPr>
        <p:sp>
          <p:nvSpPr>
            <p:cNvPr id="68613" name="object 5"/>
            <p:cNvSpPr>
              <a:spLocks noChangeArrowheads="1"/>
            </p:cNvSpPr>
            <p:nvPr/>
          </p:nvSpPr>
          <p:spPr bwMode="auto">
            <a:xfrm>
              <a:off x="6110477" y="5283326"/>
              <a:ext cx="10160" cy="0"/>
            </a:xfrm>
            <a:custGeom>
              <a:avLst/>
              <a:gdLst>
                <a:gd name="T0" fmla="*/ 0 w 10160"/>
                <a:gd name="T1" fmla="*/ 9905 w 10160"/>
                <a:gd name="T2" fmla="*/ 0 60000 65536"/>
                <a:gd name="T3" fmla="*/ 0 60000 65536"/>
                <a:gd name="T4" fmla="*/ 0 w 10160"/>
                <a:gd name="T5" fmla="*/ 10160 w 101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0160">
                  <a:moveTo>
                    <a:pt x="0" y="0"/>
                  </a:moveTo>
                  <a:lnTo>
                    <a:pt x="9905" y="0"/>
                  </a:lnTo>
                </a:path>
              </a:pathLst>
            </a:custGeom>
            <a:noFill/>
            <a:ln w="9905">
              <a:solidFill>
                <a:srgbClr val="52525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14" name="object 6"/>
            <p:cNvSpPr>
              <a:spLocks noChangeArrowheads="1"/>
            </p:cNvSpPr>
            <p:nvPr/>
          </p:nvSpPr>
          <p:spPr bwMode="auto">
            <a:xfrm>
              <a:off x="5922263" y="5313044"/>
              <a:ext cx="10160" cy="0"/>
            </a:xfrm>
            <a:custGeom>
              <a:avLst/>
              <a:gdLst>
                <a:gd name="T0" fmla="*/ 0 w 10160"/>
                <a:gd name="T1" fmla="*/ 9905 w 10160"/>
                <a:gd name="T2" fmla="*/ 0 60000 65536"/>
                <a:gd name="T3" fmla="*/ 0 60000 65536"/>
                <a:gd name="T4" fmla="*/ 0 w 10160"/>
                <a:gd name="T5" fmla="*/ 10160 w 101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0160">
                  <a:moveTo>
                    <a:pt x="0" y="0"/>
                  </a:moveTo>
                  <a:lnTo>
                    <a:pt x="9905" y="0"/>
                  </a:lnTo>
                </a:path>
              </a:pathLst>
            </a:custGeom>
            <a:noFill/>
            <a:ln w="9905">
              <a:solidFill>
                <a:srgbClr val="EDEDE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15" name="object 7"/>
            <p:cNvSpPr>
              <a:spLocks noChangeArrowheads="1"/>
            </p:cNvSpPr>
            <p:nvPr/>
          </p:nvSpPr>
          <p:spPr bwMode="auto">
            <a:xfrm>
              <a:off x="5872733" y="5278373"/>
              <a:ext cx="416051" cy="247649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16" name="object 8"/>
            <p:cNvSpPr>
              <a:spLocks noChangeArrowheads="1"/>
            </p:cNvSpPr>
            <p:nvPr/>
          </p:nvSpPr>
          <p:spPr bwMode="auto">
            <a:xfrm>
              <a:off x="3220973" y="4195571"/>
              <a:ext cx="265430" cy="284480"/>
            </a:xfrm>
            <a:custGeom>
              <a:avLst/>
              <a:gdLst>
                <a:gd name="T0" fmla="*/ 132587 w 265429"/>
                <a:gd name="T1" fmla="*/ 0 h 284479"/>
                <a:gd name="T2" fmla="*/ 90708 w 265429"/>
                <a:gd name="T3" fmla="*/ 7284 h 284479"/>
                <a:gd name="T4" fmla="*/ 54315 w 265429"/>
                <a:gd name="T5" fmla="*/ 27553 h 284479"/>
                <a:gd name="T6" fmla="*/ 25603 w 265429"/>
                <a:gd name="T7" fmla="*/ 58430 h 284479"/>
                <a:gd name="T8" fmla="*/ 6766 w 265429"/>
                <a:gd name="T9" fmla="*/ 97536 h 284479"/>
                <a:gd name="T10" fmla="*/ 0 w 265429"/>
                <a:gd name="T11" fmla="*/ 142494 h 284479"/>
                <a:gd name="T12" fmla="*/ 6766 w 265429"/>
                <a:gd name="T13" fmla="*/ 187373 h 284479"/>
                <a:gd name="T14" fmla="*/ 25603 w 265429"/>
                <a:gd name="T15" fmla="*/ 226290 h 284479"/>
                <a:gd name="T16" fmla="*/ 54315 w 265429"/>
                <a:gd name="T17" fmla="*/ 256941 h 284479"/>
                <a:gd name="T18" fmla="*/ 90708 w 265429"/>
                <a:gd name="T19" fmla="*/ 277021 h 284479"/>
                <a:gd name="T20" fmla="*/ 132587 w 265429"/>
                <a:gd name="T21" fmla="*/ 284226 h 284479"/>
                <a:gd name="T22" fmla="*/ 174468 w 265429"/>
                <a:gd name="T23" fmla="*/ 277021 h 284479"/>
                <a:gd name="T24" fmla="*/ 210861 w 265429"/>
                <a:gd name="T25" fmla="*/ 256941 h 284479"/>
                <a:gd name="T26" fmla="*/ 239573 w 265429"/>
                <a:gd name="T27" fmla="*/ 226290 h 284479"/>
                <a:gd name="T28" fmla="*/ 258410 w 265429"/>
                <a:gd name="T29" fmla="*/ 187373 h 284479"/>
                <a:gd name="T30" fmla="*/ 265176 w 265429"/>
                <a:gd name="T31" fmla="*/ 142494 h 284479"/>
                <a:gd name="T32" fmla="*/ 258410 w 265429"/>
                <a:gd name="T33" fmla="*/ 97535 h 284479"/>
                <a:gd name="T34" fmla="*/ 239573 w 265429"/>
                <a:gd name="T35" fmla="*/ 58430 h 284479"/>
                <a:gd name="T36" fmla="*/ 210861 w 265429"/>
                <a:gd name="T37" fmla="*/ 27553 h 284479"/>
                <a:gd name="T38" fmla="*/ 174468 w 265429"/>
                <a:gd name="T39" fmla="*/ 7284 h 284479"/>
                <a:gd name="T40" fmla="*/ 132587 w 265429"/>
                <a:gd name="T41" fmla="*/ 0 h 2844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429"/>
                <a:gd name="T64" fmla="*/ 0 h 284479"/>
                <a:gd name="T65" fmla="*/ 265429 w 265429"/>
                <a:gd name="T66" fmla="*/ 284479 h 2844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429" h="284479">
                  <a:moveTo>
                    <a:pt x="132587" y="0"/>
                  </a:moveTo>
                  <a:lnTo>
                    <a:pt x="90708" y="7284"/>
                  </a:lnTo>
                  <a:lnTo>
                    <a:pt x="54315" y="27553"/>
                  </a:lnTo>
                  <a:lnTo>
                    <a:pt x="25603" y="58430"/>
                  </a:lnTo>
                  <a:lnTo>
                    <a:pt x="6766" y="97536"/>
                  </a:lnTo>
                  <a:lnTo>
                    <a:pt x="0" y="142493"/>
                  </a:lnTo>
                  <a:lnTo>
                    <a:pt x="6766" y="187372"/>
                  </a:lnTo>
                  <a:lnTo>
                    <a:pt x="25603" y="226289"/>
                  </a:lnTo>
                  <a:lnTo>
                    <a:pt x="54315" y="256940"/>
                  </a:lnTo>
                  <a:lnTo>
                    <a:pt x="90708" y="277020"/>
                  </a:lnTo>
                  <a:lnTo>
                    <a:pt x="132587" y="284225"/>
                  </a:lnTo>
                  <a:lnTo>
                    <a:pt x="174467" y="277020"/>
                  </a:lnTo>
                  <a:lnTo>
                    <a:pt x="210860" y="256940"/>
                  </a:lnTo>
                  <a:lnTo>
                    <a:pt x="239572" y="226289"/>
                  </a:lnTo>
                  <a:lnTo>
                    <a:pt x="258409" y="187372"/>
                  </a:lnTo>
                  <a:lnTo>
                    <a:pt x="265175" y="142493"/>
                  </a:lnTo>
                  <a:lnTo>
                    <a:pt x="258409" y="97535"/>
                  </a:lnTo>
                  <a:lnTo>
                    <a:pt x="239572" y="58430"/>
                  </a:lnTo>
                  <a:lnTo>
                    <a:pt x="210860" y="27553"/>
                  </a:lnTo>
                  <a:lnTo>
                    <a:pt x="174467" y="7284"/>
                  </a:lnTo>
                  <a:lnTo>
                    <a:pt x="132587" y="0"/>
                  </a:lnTo>
                  <a:close/>
                </a:path>
              </a:pathLst>
            </a:custGeom>
            <a:noFill/>
            <a:ln w="76200">
              <a:solidFill>
                <a:srgbClr val="F9A70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17" name="object 9"/>
            <p:cNvSpPr>
              <a:spLocks noChangeArrowheads="1"/>
            </p:cNvSpPr>
            <p:nvPr/>
          </p:nvSpPr>
          <p:spPr bwMode="auto">
            <a:xfrm>
              <a:off x="3062477" y="4309871"/>
              <a:ext cx="793750" cy="626110"/>
            </a:xfrm>
            <a:custGeom>
              <a:avLst/>
              <a:gdLst>
                <a:gd name="T0" fmla="*/ 293370 w 793750"/>
                <a:gd name="T1" fmla="*/ 169925 h 626110"/>
                <a:gd name="T2" fmla="*/ 293370 w 793750"/>
                <a:gd name="T3" fmla="*/ 625601 h 626110"/>
                <a:gd name="T4" fmla="*/ 211074 w 793750"/>
                <a:gd name="T5" fmla="*/ 152400 h 626110"/>
                <a:gd name="T6" fmla="*/ 0 w 793750"/>
                <a:gd name="T7" fmla="*/ 495300 h 626110"/>
                <a:gd name="T8" fmla="*/ 793242 w 793750"/>
                <a:gd name="T9" fmla="*/ 0 h 626110"/>
                <a:gd name="T10" fmla="*/ 423672 w 793750"/>
                <a:gd name="T11" fmla="*/ 0 h 626110"/>
                <a:gd name="T12" fmla="*/ 423672 w 793750"/>
                <a:gd name="T13" fmla="*/ 112775 h 626110"/>
                <a:gd name="T14" fmla="*/ 741426 w 793750"/>
                <a:gd name="T15" fmla="*/ 398525 h 6261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93750"/>
                <a:gd name="T25" fmla="*/ 0 h 626110"/>
                <a:gd name="T26" fmla="*/ 793750 w 793750"/>
                <a:gd name="T27" fmla="*/ 626110 h 6261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93750" h="626110">
                  <a:moveTo>
                    <a:pt x="293370" y="169925"/>
                  </a:moveTo>
                  <a:lnTo>
                    <a:pt x="293370" y="625601"/>
                  </a:lnTo>
                </a:path>
                <a:path w="793750" h="626110">
                  <a:moveTo>
                    <a:pt x="211074" y="152400"/>
                  </a:moveTo>
                  <a:lnTo>
                    <a:pt x="0" y="495300"/>
                  </a:lnTo>
                </a:path>
                <a:path w="793750" h="626110">
                  <a:moveTo>
                    <a:pt x="793242" y="0"/>
                  </a:moveTo>
                  <a:lnTo>
                    <a:pt x="423672" y="0"/>
                  </a:lnTo>
                </a:path>
                <a:path w="793750" h="626110">
                  <a:moveTo>
                    <a:pt x="423672" y="112775"/>
                  </a:moveTo>
                  <a:lnTo>
                    <a:pt x="741426" y="398525"/>
                  </a:lnTo>
                </a:path>
              </a:pathLst>
            </a:custGeom>
            <a:noFill/>
            <a:ln w="57150">
              <a:solidFill>
                <a:srgbClr val="F9A70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18" name="object 10"/>
            <p:cNvSpPr>
              <a:spLocks noChangeArrowheads="1"/>
            </p:cNvSpPr>
            <p:nvPr/>
          </p:nvSpPr>
          <p:spPr bwMode="auto">
            <a:xfrm>
              <a:off x="4173474" y="5846825"/>
              <a:ext cx="530860" cy="797560"/>
            </a:xfrm>
            <a:custGeom>
              <a:avLst/>
              <a:gdLst>
                <a:gd name="T0" fmla="*/ 530351 w 530860"/>
                <a:gd name="T1" fmla="*/ 697230 h 797559"/>
                <a:gd name="T2" fmla="*/ 530351 w 530860"/>
                <a:gd name="T3" fmla="*/ 99822 h 797559"/>
                <a:gd name="T4" fmla="*/ 520869 w 530860"/>
                <a:gd name="T5" fmla="*/ 73113 h 797559"/>
                <a:gd name="T6" fmla="*/ 452627 w 530860"/>
                <a:gd name="T7" fmla="*/ 29051 h 797559"/>
                <a:gd name="T8" fmla="*/ 398949 w 530860"/>
                <a:gd name="T9" fmla="*/ 13518 h 797559"/>
                <a:gd name="T10" fmla="*/ 335618 w 530860"/>
                <a:gd name="T11" fmla="*/ 3531 h 797559"/>
                <a:gd name="T12" fmla="*/ 265175 w 530860"/>
                <a:gd name="T13" fmla="*/ 0 h 797559"/>
                <a:gd name="T14" fmla="*/ 194733 w 530860"/>
                <a:gd name="T15" fmla="*/ 3531 h 797559"/>
                <a:gd name="T16" fmla="*/ 131402 w 530860"/>
                <a:gd name="T17" fmla="*/ 13518 h 797559"/>
                <a:gd name="T18" fmla="*/ 77723 w 530860"/>
                <a:gd name="T19" fmla="*/ 29051 h 797559"/>
                <a:gd name="T20" fmla="*/ 36237 w 530860"/>
                <a:gd name="T21" fmla="*/ 49219 h 797559"/>
                <a:gd name="T22" fmla="*/ 0 w 530860"/>
                <a:gd name="T23" fmla="*/ 99822 h 797559"/>
                <a:gd name="T24" fmla="*/ 0 w 530860"/>
                <a:gd name="T25" fmla="*/ 697230 h 797559"/>
                <a:gd name="T26" fmla="*/ 36237 w 530860"/>
                <a:gd name="T27" fmla="*/ 747494 h 797559"/>
                <a:gd name="T28" fmla="*/ 77724 w 530860"/>
                <a:gd name="T29" fmla="*/ 767715 h 797559"/>
                <a:gd name="T30" fmla="*/ 131402 w 530860"/>
                <a:gd name="T31" fmla="*/ 783365 h 797559"/>
                <a:gd name="T32" fmla="*/ 194733 w 530860"/>
                <a:gd name="T33" fmla="*/ 793468 h 797559"/>
                <a:gd name="T34" fmla="*/ 265175 w 530860"/>
                <a:gd name="T35" fmla="*/ 797052 h 797559"/>
                <a:gd name="T36" fmla="*/ 335618 w 530860"/>
                <a:gd name="T37" fmla="*/ 793468 h 797559"/>
                <a:gd name="T38" fmla="*/ 398949 w 530860"/>
                <a:gd name="T39" fmla="*/ 783365 h 797559"/>
                <a:gd name="T40" fmla="*/ 452628 w 530860"/>
                <a:gd name="T41" fmla="*/ 767716 h 797559"/>
                <a:gd name="T42" fmla="*/ 494114 w 530860"/>
                <a:gd name="T43" fmla="*/ 747494 h 797559"/>
                <a:gd name="T44" fmla="*/ 530351 w 530860"/>
                <a:gd name="T45" fmla="*/ 697230 h 7975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30860"/>
                <a:gd name="T70" fmla="*/ 0 h 797559"/>
                <a:gd name="T71" fmla="*/ 530860 w 530860"/>
                <a:gd name="T72" fmla="*/ 797559 h 7975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30860" h="797559">
                  <a:moveTo>
                    <a:pt x="530351" y="697229"/>
                  </a:moveTo>
                  <a:lnTo>
                    <a:pt x="530351" y="99822"/>
                  </a:lnTo>
                  <a:lnTo>
                    <a:pt x="520869" y="73113"/>
                  </a:lnTo>
                  <a:lnTo>
                    <a:pt x="452627" y="29051"/>
                  </a:lnTo>
                  <a:lnTo>
                    <a:pt x="398949" y="13518"/>
                  </a:lnTo>
                  <a:lnTo>
                    <a:pt x="335618" y="3531"/>
                  </a:lnTo>
                  <a:lnTo>
                    <a:pt x="265175" y="0"/>
                  </a:lnTo>
                  <a:lnTo>
                    <a:pt x="194733" y="3531"/>
                  </a:lnTo>
                  <a:lnTo>
                    <a:pt x="131402" y="13518"/>
                  </a:lnTo>
                  <a:lnTo>
                    <a:pt x="77723" y="29051"/>
                  </a:lnTo>
                  <a:lnTo>
                    <a:pt x="36237" y="49219"/>
                  </a:lnTo>
                  <a:lnTo>
                    <a:pt x="0" y="99822"/>
                  </a:lnTo>
                  <a:lnTo>
                    <a:pt x="0" y="697229"/>
                  </a:lnTo>
                  <a:lnTo>
                    <a:pt x="36237" y="747493"/>
                  </a:lnTo>
                  <a:lnTo>
                    <a:pt x="77724" y="767714"/>
                  </a:lnTo>
                  <a:lnTo>
                    <a:pt x="131402" y="783364"/>
                  </a:lnTo>
                  <a:lnTo>
                    <a:pt x="194733" y="793467"/>
                  </a:lnTo>
                  <a:lnTo>
                    <a:pt x="265175" y="797051"/>
                  </a:lnTo>
                  <a:lnTo>
                    <a:pt x="335618" y="793467"/>
                  </a:lnTo>
                  <a:lnTo>
                    <a:pt x="398949" y="783364"/>
                  </a:lnTo>
                  <a:lnTo>
                    <a:pt x="452628" y="767715"/>
                  </a:lnTo>
                  <a:lnTo>
                    <a:pt x="494114" y="747493"/>
                  </a:lnTo>
                  <a:lnTo>
                    <a:pt x="530351" y="697229"/>
                  </a:lnTo>
                  <a:close/>
                </a:path>
              </a:pathLst>
            </a:custGeom>
            <a:solidFill>
              <a:srgbClr val="B4C9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19" name="object 11"/>
            <p:cNvSpPr>
              <a:spLocks noChangeArrowheads="1"/>
            </p:cNvSpPr>
            <p:nvPr/>
          </p:nvSpPr>
          <p:spPr bwMode="auto">
            <a:xfrm>
              <a:off x="4173474" y="5846825"/>
              <a:ext cx="530860" cy="199390"/>
            </a:xfrm>
            <a:custGeom>
              <a:avLst/>
              <a:gdLst>
                <a:gd name="T0" fmla="*/ 530351 w 530860"/>
                <a:gd name="T1" fmla="*/ 99823 h 199389"/>
                <a:gd name="T2" fmla="*/ 494114 w 530860"/>
                <a:gd name="T3" fmla="*/ 49219 h 199389"/>
                <a:gd name="T4" fmla="*/ 452627 w 530860"/>
                <a:gd name="T5" fmla="*/ 29051 h 199389"/>
                <a:gd name="T6" fmla="*/ 398949 w 530860"/>
                <a:gd name="T7" fmla="*/ 13518 h 199389"/>
                <a:gd name="T8" fmla="*/ 335618 w 530860"/>
                <a:gd name="T9" fmla="*/ 3531 h 199389"/>
                <a:gd name="T10" fmla="*/ 265175 w 530860"/>
                <a:gd name="T11" fmla="*/ 0 h 199389"/>
                <a:gd name="T12" fmla="*/ 194733 w 530860"/>
                <a:gd name="T13" fmla="*/ 3531 h 199389"/>
                <a:gd name="T14" fmla="*/ 131402 w 530860"/>
                <a:gd name="T15" fmla="*/ 13518 h 199389"/>
                <a:gd name="T16" fmla="*/ 77723 w 530860"/>
                <a:gd name="T17" fmla="*/ 29051 h 199389"/>
                <a:gd name="T18" fmla="*/ 36237 w 530860"/>
                <a:gd name="T19" fmla="*/ 49219 h 199389"/>
                <a:gd name="T20" fmla="*/ 0 w 530860"/>
                <a:gd name="T21" fmla="*/ 99823 h 199389"/>
                <a:gd name="T22" fmla="*/ 9482 w 530860"/>
                <a:gd name="T23" fmla="*/ 126210 h 199389"/>
                <a:gd name="T24" fmla="*/ 77724 w 530860"/>
                <a:gd name="T25" fmla="*/ 169926 h 199389"/>
                <a:gd name="T26" fmla="*/ 131402 w 530860"/>
                <a:gd name="T27" fmla="*/ 185392 h 199389"/>
                <a:gd name="T28" fmla="*/ 194733 w 530860"/>
                <a:gd name="T29" fmla="*/ 195355 h 199389"/>
                <a:gd name="T30" fmla="*/ 265175 w 530860"/>
                <a:gd name="T31" fmla="*/ 198882 h 199389"/>
                <a:gd name="T32" fmla="*/ 335618 w 530860"/>
                <a:gd name="T33" fmla="*/ 195355 h 199389"/>
                <a:gd name="T34" fmla="*/ 398949 w 530860"/>
                <a:gd name="T35" fmla="*/ 185392 h 199389"/>
                <a:gd name="T36" fmla="*/ 452628 w 530860"/>
                <a:gd name="T37" fmla="*/ 169926 h 199389"/>
                <a:gd name="T38" fmla="*/ 494114 w 530860"/>
                <a:gd name="T39" fmla="*/ 149889 h 199389"/>
                <a:gd name="T40" fmla="*/ 530351 w 530860"/>
                <a:gd name="T41" fmla="*/ 99823 h 1993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30860"/>
                <a:gd name="T64" fmla="*/ 0 h 199389"/>
                <a:gd name="T65" fmla="*/ 530860 w 530860"/>
                <a:gd name="T66" fmla="*/ 199389 h 19938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30860" h="199389">
                  <a:moveTo>
                    <a:pt x="530351" y="99822"/>
                  </a:moveTo>
                  <a:lnTo>
                    <a:pt x="494114" y="49219"/>
                  </a:lnTo>
                  <a:lnTo>
                    <a:pt x="452627" y="29051"/>
                  </a:lnTo>
                  <a:lnTo>
                    <a:pt x="398949" y="13518"/>
                  </a:lnTo>
                  <a:lnTo>
                    <a:pt x="335618" y="3531"/>
                  </a:lnTo>
                  <a:lnTo>
                    <a:pt x="265175" y="0"/>
                  </a:lnTo>
                  <a:lnTo>
                    <a:pt x="194733" y="3531"/>
                  </a:lnTo>
                  <a:lnTo>
                    <a:pt x="131402" y="13518"/>
                  </a:lnTo>
                  <a:lnTo>
                    <a:pt x="77723" y="29051"/>
                  </a:lnTo>
                  <a:lnTo>
                    <a:pt x="36237" y="49219"/>
                  </a:lnTo>
                  <a:lnTo>
                    <a:pt x="0" y="99822"/>
                  </a:lnTo>
                  <a:lnTo>
                    <a:pt x="9482" y="126209"/>
                  </a:lnTo>
                  <a:lnTo>
                    <a:pt x="77724" y="169925"/>
                  </a:lnTo>
                  <a:lnTo>
                    <a:pt x="131402" y="185391"/>
                  </a:lnTo>
                  <a:lnTo>
                    <a:pt x="194733" y="195354"/>
                  </a:lnTo>
                  <a:lnTo>
                    <a:pt x="265175" y="198881"/>
                  </a:lnTo>
                  <a:lnTo>
                    <a:pt x="335618" y="195354"/>
                  </a:lnTo>
                  <a:lnTo>
                    <a:pt x="398949" y="185391"/>
                  </a:lnTo>
                  <a:lnTo>
                    <a:pt x="452628" y="169925"/>
                  </a:lnTo>
                  <a:lnTo>
                    <a:pt x="494114" y="149888"/>
                  </a:lnTo>
                  <a:lnTo>
                    <a:pt x="530351" y="99822"/>
                  </a:lnTo>
                  <a:close/>
                </a:path>
              </a:pathLst>
            </a:custGeom>
            <a:solidFill>
              <a:srgbClr val="C3D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20" name="object 12"/>
            <p:cNvSpPr>
              <a:spLocks noChangeArrowheads="1"/>
            </p:cNvSpPr>
            <p:nvPr/>
          </p:nvSpPr>
          <p:spPr bwMode="auto">
            <a:xfrm>
              <a:off x="4173474" y="5846825"/>
              <a:ext cx="530860" cy="797560"/>
            </a:xfrm>
            <a:custGeom>
              <a:avLst/>
              <a:gdLst>
                <a:gd name="T0" fmla="*/ 265175 w 530860"/>
                <a:gd name="T1" fmla="*/ 0 h 797559"/>
                <a:gd name="T2" fmla="*/ 194733 w 530860"/>
                <a:gd name="T3" fmla="*/ 3531 h 797559"/>
                <a:gd name="T4" fmla="*/ 131402 w 530860"/>
                <a:gd name="T5" fmla="*/ 13518 h 797559"/>
                <a:gd name="T6" fmla="*/ 77723 w 530860"/>
                <a:gd name="T7" fmla="*/ 29051 h 797559"/>
                <a:gd name="T8" fmla="*/ 36237 w 530860"/>
                <a:gd name="T9" fmla="*/ 49219 h 797559"/>
                <a:gd name="T10" fmla="*/ 0 w 530860"/>
                <a:gd name="T11" fmla="*/ 99822 h 797559"/>
                <a:gd name="T12" fmla="*/ 0 w 530860"/>
                <a:gd name="T13" fmla="*/ 697230 h 797559"/>
                <a:gd name="T14" fmla="*/ 36237 w 530860"/>
                <a:gd name="T15" fmla="*/ 747494 h 797559"/>
                <a:gd name="T16" fmla="*/ 77724 w 530860"/>
                <a:gd name="T17" fmla="*/ 767715 h 797559"/>
                <a:gd name="T18" fmla="*/ 131402 w 530860"/>
                <a:gd name="T19" fmla="*/ 783365 h 797559"/>
                <a:gd name="T20" fmla="*/ 194733 w 530860"/>
                <a:gd name="T21" fmla="*/ 793468 h 797559"/>
                <a:gd name="T22" fmla="*/ 265175 w 530860"/>
                <a:gd name="T23" fmla="*/ 797052 h 797559"/>
                <a:gd name="T24" fmla="*/ 335618 w 530860"/>
                <a:gd name="T25" fmla="*/ 793468 h 797559"/>
                <a:gd name="T26" fmla="*/ 398949 w 530860"/>
                <a:gd name="T27" fmla="*/ 783365 h 797559"/>
                <a:gd name="T28" fmla="*/ 452628 w 530860"/>
                <a:gd name="T29" fmla="*/ 767716 h 797559"/>
                <a:gd name="T30" fmla="*/ 494114 w 530860"/>
                <a:gd name="T31" fmla="*/ 747494 h 797559"/>
                <a:gd name="T32" fmla="*/ 530351 w 530860"/>
                <a:gd name="T33" fmla="*/ 697230 h 797559"/>
                <a:gd name="T34" fmla="*/ 530351 w 530860"/>
                <a:gd name="T35" fmla="*/ 99822 h 797559"/>
                <a:gd name="T36" fmla="*/ 494114 w 530860"/>
                <a:gd name="T37" fmla="*/ 49219 h 797559"/>
                <a:gd name="T38" fmla="*/ 452627 w 530860"/>
                <a:gd name="T39" fmla="*/ 29051 h 797559"/>
                <a:gd name="T40" fmla="*/ 398949 w 530860"/>
                <a:gd name="T41" fmla="*/ 13518 h 797559"/>
                <a:gd name="T42" fmla="*/ 335618 w 530860"/>
                <a:gd name="T43" fmla="*/ 3531 h 797559"/>
                <a:gd name="T44" fmla="*/ 265175 w 530860"/>
                <a:gd name="T45" fmla="*/ 0 h 797559"/>
                <a:gd name="T46" fmla="*/ 0 w 530860"/>
                <a:gd name="T47" fmla="*/ 99822 h 797559"/>
                <a:gd name="T48" fmla="*/ 36237 w 530860"/>
                <a:gd name="T49" fmla="*/ 149888 h 797559"/>
                <a:gd name="T50" fmla="*/ 77724 w 530860"/>
                <a:gd name="T51" fmla="*/ 169925 h 797559"/>
                <a:gd name="T52" fmla="*/ 131402 w 530860"/>
                <a:gd name="T53" fmla="*/ 185391 h 797559"/>
                <a:gd name="T54" fmla="*/ 194733 w 530860"/>
                <a:gd name="T55" fmla="*/ 195354 h 797559"/>
                <a:gd name="T56" fmla="*/ 265175 w 530860"/>
                <a:gd name="T57" fmla="*/ 198881 h 797559"/>
                <a:gd name="T58" fmla="*/ 335618 w 530860"/>
                <a:gd name="T59" fmla="*/ 195354 h 797559"/>
                <a:gd name="T60" fmla="*/ 398949 w 530860"/>
                <a:gd name="T61" fmla="*/ 185391 h 797559"/>
                <a:gd name="T62" fmla="*/ 452628 w 530860"/>
                <a:gd name="T63" fmla="*/ 169925 h 797559"/>
                <a:gd name="T64" fmla="*/ 494114 w 530860"/>
                <a:gd name="T65" fmla="*/ 149888 h 797559"/>
                <a:gd name="T66" fmla="*/ 520869 w 530860"/>
                <a:gd name="T67" fmla="*/ 126209 h 797559"/>
                <a:gd name="T68" fmla="*/ 530351 w 530860"/>
                <a:gd name="T69" fmla="*/ 99822 h 7975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30860"/>
                <a:gd name="T106" fmla="*/ 0 h 797559"/>
                <a:gd name="T107" fmla="*/ 530860 w 530860"/>
                <a:gd name="T108" fmla="*/ 797559 h 79755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30860" h="797559">
                  <a:moveTo>
                    <a:pt x="265175" y="0"/>
                  </a:moveTo>
                  <a:lnTo>
                    <a:pt x="194733" y="3531"/>
                  </a:lnTo>
                  <a:lnTo>
                    <a:pt x="131402" y="13518"/>
                  </a:lnTo>
                  <a:lnTo>
                    <a:pt x="77723" y="29051"/>
                  </a:lnTo>
                  <a:lnTo>
                    <a:pt x="36237" y="49219"/>
                  </a:lnTo>
                  <a:lnTo>
                    <a:pt x="0" y="99822"/>
                  </a:lnTo>
                  <a:lnTo>
                    <a:pt x="0" y="697229"/>
                  </a:lnTo>
                  <a:lnTo>
                    <a:pt x="36237" y="747493"/>
                  </a:lnTo>
                  <a:lnTo>
                    <a:pt x="77724" y="767714"/>
                  </a:lnTo>
                  <a:lnTo>
                    <a:pt x="131402" y="783364"/>
                  </a:lnTo>
                  <a:lnTo>
                    <a:pt x="194733" y="793467"/>
                  </a:lnTo>
                  <a:lnTo>
                    <a:pt x="265175" y="797051"/>
                  </a:lnTo>
                  <a:lnTo>
                    <a:pt x="335618" y="793467"/>
                  </a:lnTo>
                  <a:lnTo>
                    <a:pt x="398949" y="783364"/>
                  </a:lnTo>
                  <a:lnTo>
                    <a:pt x="452628" y="767715"/>
                  </a:lnTo>
                  <a:lnTo>
                    <a:pt x="494114" y="747493"/>
                  </a:lnTo>
                  <a:lnTo>
                    <a:pt x="530351" y="697229"/>
                  </a:lnTo>
                  <a:lnTo>
                    <a:pt x="530351" y="99822"/>
                  </a:lnTo>
                  <a:lnTo>
                    <a:pt x="494114" y="49219"/>
                  </a:lnTo>
                  <a:lnTo>
                    <a:pt x="452627" y="29051"/>
                  </a:lnTo>
                  <a:lnTo>
                    <a:pt x="398949" y="13518"/>
                  </a:lnTo>
                  <a:lnTo>
                    <a:pt x="335618" y="3531"/>
                  </a:lnTo>
                  <a:lnTo>
                    <a:pt x="265175" y="0"/>
                  </a:lnTo>
                  <a:close/>
                </a:path>
                <a:path w="530860" h="797559">
                  <a:moveTo>
                    <a:pt x="0" y="99822"/>
                  </a:moveTo>
                  <a:lnTo>
                    <a:pt x="36237" y="149888"/>
                  </a:lnTo>
                  <a:lnTo>
                    <a:pt x="77724" y="169925"/>
                  </a:lnTo>
                  <a:lnTo>
                    <a:pt x="131402" y="185391"/>
                  </a:lnTo>
                  <a:lnTo>
                    <a:pt x="194733" y="195354"/>
                  </a:lnTo>
                  <a:lnTo>
                    <a:pt x="265175" y="198881"/>
                  </a:lnTo>
                  <a:lnTo>
                    <a:pt x="335618" y="195354"/>
                  </a:lnTo>
                  <a:lnTo>
                    <a:pt x="398949" y="185391"/>
                  </a:lnTo>
                  <a:lnTo>
                    <a:pt x="452628" y="169925"/>
                  </a:lnTo>
                  <a:lnTo>
                    <a:pt x="494114" y="149888"/>
                  </a:lnTo>
                  <a:lnTo>
                    <a:pt x="520869" y="126209"/>
                  </a:lnTo>
                  <a:lnTo>
                    <a:pt x="530351" y="99822"/>
                  </a:lnTo>
                </a:path>
              </a:pathLst>
            </a:custGeom>
            <a:noFill/>
            <a:ln w="12700">
              <a:solidFill>
                <a:srgbClr val="BBE0E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21" name="object 13"/>
            <p:cNvSpPr>
              <a:spLocks noChangeArrowheads="1"/>
            </p:cNvSpPr>
            <p:nvPr/>
          </p:nvSpPr>
          <p:spPr bwMode="auto">
            <a:xfrm>
              <a:off x="3408425" y="4463795"/>
              <a:ext cx="1030605" cy="1497330"/>
            </a:xfrm>
            <a:custGeom>
              <a:avLst/>
              <a:gdLst>
                <a:gd name="T0" fmla="*/ 957718 w 1030604"/>
                <a:gd name="T1" fmla="*/ 1339504 h 1497329"/>
                <a:gd name="T2" fmla="*/ 47244 w 1030604"/>
                <a:gd name="T3" fmla="*/ 0 h 1497329"/>
                <a:gd name="T4" fmla="*/ 0 w 1030604"/>
                <a:gd name="T5" fmla="*/ 32003 h 1497329"/>
                <a:gd name="T6" fmla="*/ 910394 w 1030604"/>
                <a:gd name="T7" fmla="*/ 1371391 h 1497329"/>
                <a:gd name="T8" fmla="*/ 957718 w 1030604"/>
                <a:gd name="T9" fmla="*/ 1339504 h 1497329"/>
                <a:gd name="T10" fmla="*/ 973837 w 1030604"/>
                <a:gd name="T11" fmla="*/ 1465804 h 1497329"/>
                <a:gd name="T12" fmla="*/ 973837 w 1030604"/>
                <a:gd name="T13" fmla="*/ 1363218 h 1497329"/>
                <a:gd name="T14" fmla="*/ 926593 w 1030604"/>
                <a:gd name="T15" fmla="*/ 1395222 h 1497329"/>
                <a:gd name="T16" fmla="*/ 910394 w 1030604"/>
                <a:gd name="T17" fmla="*/ 1371391 h 1497329"/>
                <a:gd name="T18" fmla="*/ 862585 w 1030604"/>
                <a:gd name="T19" fmla="*/ 1403604 h 1497329"/>
                <a:gd name="T20" fmla="*/ 973837 w 1030604"/>
                <a:gd name="T21" fmla="*/ 1465804 h 1497329"/>
                <a:gd name="T22" fmla="*/ 973837 w 1030604"/>
                <a:gd name="T23" fmla="*/ 1363218 h 1497329"/>
                <a:gd name="T24" fmla="*/ 957718 w 1030604"/>
                <a:gd name="T25" fmla="*/ 1339504 h 1497329"/>
                <a:gd name="T26" fmla="*/ 910394 w 1030604"/>
                <a:gd name="T27" fmla="*/ 1371391 h 1497329"/>
                <a:gd name="T28" fmla="*/ 926593 w 1030604"/>
                <a:gd name="T29" fmla="*/ 1395222 h 1497329"/>
                <a:gd name="T30" fmla="*/ 973837 w 1030604"/>
                <a:gd name="T31" fmla="*/ 1363218 h 1497329"/>
                <a:gd name="T32" fmla="*/ 1030225 w 1030604"/>
                <a:gd name="T33" fmla="*/ 1497330 h 1497329"/>
                <a:gd name="T34" fmla="*/ 1005079 w 1030604"/>
                <a:gd name="T35" fmla="*/ 1307592 h 1497329"/>
                <a:gd name="T36" fmla="*/ 957718 w 1030604"/>
                <a:gd name="T37" fmla="*/ 1339504 h 1497329"/>
                <a:gd name="T38" fmla="*/ 973837 w 1030604"/>
                <a:gd name="T39" fmla="*/ 1363218 h 1497329"/>
                <a:gd name="T40" fmla="*/ 973837 w 1030604"/>
                <a:gd name="T41" fmla="*/ 1465804 h 1497329"/>
                <a:gd name="T42" fmla="*/ 1030225 w 1030604"/>
                <a:gd name="T43" fmla="*/ 1497330 h 149732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0604"/>
                <a:gd name="T67" fmla="*/ 0 h 1497329"/>
                <a:gd name="T68" fmla="*/ 1030604 w 1030604"/>
                <a:gd name="T69" fmla="*/ 1497329 h 149732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0604" h="1497329">
                  <a:moveTo>
                    <a:pt x="957717" y="1339503"/>
                  </a:moveTo>
                  <a:lnTo>
                    <a:pt x="47244" y="0"/>
                  </a:lnTo>
                  <a:lnTo>
                    <a:pt x="0" y="32003"/>
                  </a:lnTo>
                  <a:lnTo>
                    <a:pt x="910393" y="1371390"/>
                  </a:lnTo>
                  <a:lnTo>
                    <a:pt x="957717" y="1339503"/>
                  </a:lnTo>
                  <a:close/>
                </a:path>
                <a:path w="1030604" h="1497329">
                  <a:moveTo>
                    <a:pt x="973836" y="1465803"/>
                  </a:moveTo>
                  <a:lnTo>
                    <a:pt x="973836" y="1363217"/>
                  </a:lnTo>
                  <a:lnTo>
                    <a:pt x="926592" y="1395221"/>
                  </a:lnTo>
                  <a:lnTo>
                    <a:pt x="910393" y="1371390"/>
                  </a:lnTo>
                  <a:lnTo>
                    <a:pt x="862584" y="1403603"/>
                  </a:lnTo>
                  <a:lnTo>
                    <a:pt x="973836" y="1465803"/>
                  </a:lnTo>
                  <a:close/>
                </a:path>
                <a:path w="1030604" h="1497329">
                  <a:moveTo>
                    <a:pt x="973836" y="1363217"/>
                  </a:moveTo>
                  <a:lnTo>
                    <a:pt x="957717" y="1339503"/>
                  </a:lnTo>
                  <a:lnTo>
                    <a:pt x="910393" y="1371390"/>
                  </a:lnTo>
                  <a:lnTo>
                    <a:pt x="926592" y="1395221"/>
                  </a:lnTo>
                  <a:lnTo>
                    <a:pt x="973836" y="1363217"/>
                  </a:lnTo>
                  <a:close/>
                </a:path>
                <a:path w="1030604" h="1497329">
                  <a:moveTo>
                    <a:pt x="1030224" y="1497329"/>
                  </a:moveTo>
                  <a:lnTo>
                    <a:pt x="1005078" y="1307591"/>
                  </a:lnTo>
                  <a:lnTo>
                    <a:pt x="957717" y="1339503"/>
                  </a:lnTo>
                  <a:lnTo>
                    <a:pt x="973836" y="1363217"/>
                  </a:lnTo>
                  <a:lnTo>
                    <a:pt x="973836" y="1465803"/>
                  </a:lnTo>
                  <a:lnTo>
                    <a:pt x="1030224" y="1497329"/>
                  </a:lnTo>
                  <a:close/>
                </a:path>
              </a:pathLst>
            </a:custGeom>
            <a:solidFill>
              <a:srgbClr val="F9A7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622" name="object 14"/>
            <p:cNvSpPr>
              <a:spLocks noChangeArrowheads="1"/>
            </p:cNvSpPr>
            <p:nvPr/>
          </p:nvSpPr>
          <p:spPr bwMode="auto">
            <a:xfrm>
              <a:off x="4430267" y="5475731"/>
              <a:ext cx="1437640" cy="513080"/>
            </a:xfrm>
            <a:custGeom>
              <a:avLst/>
              <a:gdLst>
                <a:gd name="T0" fmla="*/ 1282478 w 1437639"/>
                <a:gd name="T1" fmla="*/ 109319 h 513079"/>
                <a:gd name="T2" fmla="*/ 1264880 w 1437639"/>
                <a:gd name="T3" fmla="*/ 54483 h 513079"/>
                <a:gd name="T4" fmla="*/ 0 w 1437639"/>
                <a:gd name="T5" fmla="*/ 457963 h 513079"/>
                <a:gd name="T6" fmla="*/ 16764 w 1437639"/>
                <a:gd name="T7" fmla="*/ 512827 h 513079"/>
                <a:gd name="T8" fmla="*/ 1282478 w 1437639"/>
                <a:gd name="T9" fmla="*/ 109319 h 513079"/>
                <a:gd name="T10" fmla="*/ 1437133 w 1437639"/>
                <a:gd name="T11" fmla="*/ 29717 h 513079"/>
                <a:gd name="T12" fmla="*/ 1247395 w 1437639"/>
                <a:gd name="T13" fmla="*/ 0 h 513079"/>
                <a:gd name="T14" fmla="*/ 1264880 w 1437639"/>
                <a:gd name="T15" fmla="*/ 54483 h 513079"/>
                <a:gd name="T16" fmla="*/ 1292353 w 1437639"/>
                <a:gd name="T17" fmla="*/ 45719 h 513079"/>
                <a:gd name="T18" fmla="*/ 1309879 w 1437639"/>
                <a:gd name="T19" fmla="*/ 100583 h 513079"/>
                <a:gd name="T20" fmla="*/ 1309879 w 1437639"/>
                <a:gd name="T21" fmla="*/ 154144 h 513079"/>
                <a:gd name="T22" fmla="*/ 1437133 w 1437639"/>
                <a:gd name="T23" fmla="*/ 29717 h 513079"/>
                <a:gd name="T24" fmla="*/ 1309879 w 1437639"/>
                <a:gd name="T25" fmla="*/ 100583 h 513079"/>
                <a:gd name="T26" fmla="*/ 1292353 w 1437639"/>
                <a:gd name="T27" fmla="*/ 45719 h 513079"/>
                <a:gd name="T28" fmla="*/ 1264880 w 1437639"/>
                <a:gd name="T29" fmla="*/ 54483 h 513079"/>
                <a:gd name="T30" fmla="*/ 1282478 w 1437639"/>
                <a:gd name="T31" fmla="*/ 109319 h 513079"/>
                <a:gd name="T32" fmla="*/ 1309879 w 1437639"/>
                <a:gd name="T33" fmla="*/ 100583 h 513079"/>
                <a:gd name="T34" fmla="*/ 1309879 w 1437639"/>
                <a:gd name="T35" fmla="*/ 154144 h 513079"/>
                <a:gd name="T36" fmla="*/ 1309879 w 1437639"/>
                <a:gd name="T37" fmla="*/ 100583 h 513079"/>
                <a:gd name="T38" fmla="*/ 1282478 w 1437639"/>
                <a:gd name="T39" fmla="*/ 109319 h 513079"/>
                <a:gd name="T40" fmla="*/ 1299973 w 1437639"/>
                <a:gd name="T41" fmla="*/ 163829 h 513079"/>
                <a:gd name="T42" fmla="*/ 1309879 w 1437639"/>
                <a:gd name="T43" fmla="*/ 154144 h 5130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37639"/>
                <a:gd name="T67" fmla="*/ 0 h 513079"/>
                <a:gd name="T68" fmla="*/ 1437639 w 1437639"/>
                <a:gd name="T69" fmla="*/ 513079 h 5130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37639" h="513079">
                  <a:moveTo>
                    <a:pt x="1282477" y="109319"/>
                  </a:moveTo>
                  <a:lnTo>
                    <a:pt x="1264879" y="54483"/>
                  </a:lnTo>
                  <a:lnTo>
                    <a:pt x="0" y="457962"/>
                  </a:lnTo>
                  <a:lnTo>
                    <a:pt x="16764" y="512826"/>
                  </a:lnTo>
                  <a:lnTo>
                    <a:pt x="1282477" y="109319"/>
                  </a:lnTo>
                  <a:close/>
                </a:path>
                <a:path w="1437639" h="513079">
                  <a:moveTo>
                    <a:pt x="1437132" y="29717"/>
                  </a:moveTo>
                  <a:lnTo>
                    <a:pt x="1247394" y="0"/>
                  </a:lnTo>
                  <a:lnTo>
                    <a:pt x="1264879" y="54483"/>
                  </a:lnTo>
                  <a:lnTo>
                    <a:pt x="1292352" y="45719"/>
                  </a:lnTo>
                  <a:lnTo>
                    <a:pt x="1309878" y="100583"/>
                  </a:lnTo>
                  <a:lnTo>
                    <a:pt x="1309878" y="154144"/>
                  </a:lnTo>
                  <a:lnTo>
                    <a:pt x="1437132" y="29717"/>
                  </a:lnTo>
                  <a:close/>
                </a:path>
                <a:path w="1437639" h="513079">
                  <a:moveTo>
                    <a:pt x="1309878" y="100583"/>
                  </a:moveTo>
                  <a:lnTo>
                    <a:pt x="1292352" y="45719"/>
                  </a:lnTo>
                  <a:lnTo>
                    <a:pt x="1264879" y="54483"/>
                  </a:lnTo>
                  <a:lnTo>
                    <a:pt x="1282477" y="109319"/>
                  </a:lnTo>
                  <a:lnTo>
                    <a:pt x="1309878" y="100583"/>
                  </a:lnTo>
                  <a:close/>
                </a:path>
                <a:path w="1437639" h="513079">
                  <a:moveTo>
                    <a:pt x="1309878" y="154144"/>
                  </a:moveTo>
                  <a:lnTo>
                    <a:pt x="1309878" y="100583"/>
                  </a:lnTo>
                  <a:lnTo>
                    <a:pt x="1282477" y="109319"/>
                  </a:lnTo>
                  <a:lnTo>
                    <a:pt x="1299972" y="163829"/>
                  </a:lnTo>
                  <a:lnTo>
                    <a:pt x="1309878" y="154144"/>
                  </a:lnTo>
                  <a:close/>
                </a:path>
              </a:pathLst>
            </a:custGeom>
            <a:solidFill>
              <a:srgbClr val="0449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848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856" y="685800"/>
            <a:ext cx="8452124" cy="573087"/>
          </a:xfrm>
        </p:spPr>
        <p:txBody>
          <a:bodyPr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z="3600" dirty="0"/>
              <a:t>Illumination </a:t>
            </a:r>
            <a:r>
              <a:rPr sz="3600" spc="-5" dirty="0"/>
              <a:t>Models and</a:t>
            </a:r>
            <a:r>
              <a:rPr sz="3600" spc="-85" dirty="0"/>
              <a:t> </a:t>
            </a:r>
            <a:r>
              <a:rPr sz="3600" spc="-5" dirty="0"/>
              <a:t>Rendering</a:t>
            </a:r>
            <a:endParaRPr sz="3600" dirty="0"/>
          </a:p>
        </p:txBody>
      </p:sp>
      <p:sp>
        <p:nvSpPr>
          <p:cNvPr id="70659" name="object 3"/>
          <p:cNvSpPr txBox="1">
            <a:spLocks noChangeArrowheads="1"/>
          </p:cNvSpPr>
          <p:nvPr/>
        </p:nvSpPr>
        <p:spPr bwMode="auto">
          <a:xfrm>
            <a:off x="404538" y="1600200"/>
            <a:ext cx="8210442" cy="311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700" rIns="0" bIns="0">
            <a:spAutoFit/>
          </a:bodyPr>
          <a:lstStyle>
            <a:lvl1pPr marL="12700" eaLnBrk="0" hangingPunct="0">
              <a:tabLst>
                <a:tab pos="234950" algn="l"/>
                <a:tab pos="576897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234950" algn="l"/>
                <a:tab pos="576897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234950" algn="l"/>
                <a:tab pos="576897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234950" algn="l"/>
                <a:tab pos="576897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234950" algn="l"/>
                <a:tab pos="576897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  <a:tab pos="576897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  <a:tab pos="576897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  <a:tab pos="576897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  <a:tab pos="576897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ts val="1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An </a:t>
            </a:r>
            <a:r>
              <a:rPr lang="en-US" sz="2800" b="1" dirty="0">
                <a:solidFill>
                  <a:srgbClr val="FF0000"/>
                </a:solidFill>
                <a:latin typeface="+mj-lt"/>
                <a:cs typeface="Arial" charset="0"/>
              </a:rPr>
              <a:t>illumination model </a:t>
            </a:r>
            <a:r>
              <a:rPr lang="en-US" sz="2800" dirty="0">
                <a:latin typeface="+mj-lt"/>
                <a:cs typeface="Arial" charset="0"/>
              </a:rPr>
              <a:t>is used to calculate the  intensity of the light that is reflected	at a given point  on a surface</a:t>
            </a:r>
          </a:p>
          <a:p>
            <a:pPr algn="just" eaLnBrk="1" hangingPunct="1">
              <a:spcBef>
                <a:spcPts val="675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A </a:t>
            </a:r>
            <a:r>
              <a:rPr lang="en-US" sz="2800" b="1" dirty="0">
                <a:solidFill>
                  <a:srgbClr val="FF0000"/>
                </a:solidFill>
                <a:latin typeface="+mj-lt"/>
                <a:cs typeface="Arial" charset="0"/>
              </a:rPr>
              <a:t>rendering method </a:t>
            </a:r>
            <a:r>
              <a:rPr lang="en-US" sz="2800" dirty="0">
                <a:latin typeface="+mj-lt"/>
                <a:cs typeface="Arial" charset="0"/>
              </a:rPr>
              <a:t>uses intensity calculations  from the illumination model to determine the light  intensity at all pixels in the image</a:t>
            </a:r>
          </a:p>
        </p:txBody>
      </p:sp>
    </p:spTree>
    <p:extLst>
      <p:ext uri="{BB962C8B-B14F-4D97-AF65-F5344CB8AC3E}">
        <p14:creationId xmlns:p14="http://schemas.microsoft.com/office/powerpoint/2010/main" val="4580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4413" y="306388"/>
            <a:ext cx="7399337" cy="636587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dirty="0"/>
              <a:t>Illumination </a:t>
            </a:r>
            <a:r>
              <a:rPr spc="-5" dirty="0"/>
              <a:t>Model</a:t>
            </a:r>
            <a:r>
              <a:rPr spc="-65" dirty="0"/>
              <a:t> </a:t>
            </a:r>
            <a:r>
              <a:rPr dirty="0"/>
              <a:t>Parameters</a:t>
            </a:r>
          </a:p>
        </p:txBody>
      </p:sp>
      <p:sp>
        <p:nvSpPr>
          <p:cNvPr id="69635" name="object 3"/>
          <p:cNvSpPr txBox="1">
            <a:spLocks noChangeArrowheads="1"/>
          </p:cNvSpPr>
          <p:nvPr/>
        </p:nvSpPr>
        <p:spPr bwMode="auto">
          <a:xfrm>
            <a:off x="403225" y="1219230"/>
            <a:ext cx="8229600" cy="472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eaLnBrk="0" hangingPunct="0"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23900" indent="-254000" eaLnBrk="0" hangingPunct="0"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17600" indent="-192088" eaLnBrk="0" hangingPunct="0"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ts val="100"/>
              </a:spcBef>
            </a:pPr>
            <a:r>
              <a:rPr lang="en-US" sz="2800" dirty="0">
                <a:latin typeface="+mn-lt"/>
                <a:cs typeface="Arial" charset="0"/>
              </a:rPr>
              <a:t>Lighting effects are described with models that consider the  interaction of light sources with object surfaces</a:t>
            </a:r>
          </a:p>
          <a:p>
            <a:pPr algn="just" eaLnBrk="1" hangingPunct="1">
              <a:spcBef>
                <a:spcPts val="50"/>
              </a:spcBef>
              <a:buFont typeface="Arial" charset="0"/>
              <a:buChar char="•"/>
            </a:pPr>
            <a:endParaRPr lang="en-US" sz="2800" dirty="0">
              <a:latin typeface="+mn-lt"/>
              <a:cs typeface="Arial" charset="0"/>
            </a:endParaRPr>
          </a:p>
          <a:p>
            <a:pPr algn="just" eaLnBrk="1" hangingPunct="1">
              <a:lnSpc>
                <a:spcPts val="2875"/>
              </a:lnSpc>
            </a:pPr>
            <a:r>
              <a:rPr lang="en-US" sz="2800" dirty="0">
                <a:latin typeface="+mn-lt"/>
                <a:cs typeface="Arial" charset="0"/>
              </a:rPr>
              <a:t>The factors determining the lighting effects are</a:t>
            </a:r>
            <a:r>
              <a:rPr lang="en-US" sz="2800" dirty="0" smtClean="0">
                <a:latin typeface="+mn-lt"/>
                <a:cs typeface="Arial" charset="0"/>
              </a:rPr>
              <a:t>:</a:t>
            </a:r>
          </a:p>
          <a:p>
            <a:pPr algn="just" eaLnBrk="1" hangingPunct="1">
              <a:lnSpc>
                <a:spcPts val="2875"/>
              </a:lnSpc>
            </a:pPr>
            <a:endParaRPr lang="en-US" sz="2800" dirty="0" smtClean="0">
              <a:latin typeface="+mn-lt"/>
              <a:cs typeface="Arial" charset="0"/>
            </a:endParaRPr>
          </a:p>
          <a:p>
            <a:pPr marL="527050" indent="-514350" algn="just" eaLnBrk="1" hangingPunct="1">
              <a:lnSpc>
                <a:spcPts val="2875"/>
              </a:lnSpc>
              <a:buAutoNum type="arabicPeriod"/>
            </a:pPr>
            <a:r>
              <a:rPr lang="en-US" sz="2800" dirty="0" smtClean="0">
                <a:solidFill>
                  <a:srgbClr val="FE3657"/>
                </a:solidFill>
                <a:latin typeface="+mn-lt"/>
                <a:cs typeface="Arial" charset="0"/>
              </a:rPr>
              <a:t>light source: </a:t>
            </a:r>
            <a:r>
              <a:rPr lang="en-US" sz="2800" dirty="0">
                <a:latin typeface="+mn-lt"/>
              </a:rPr>
              <a:t>The wavelength of light is the origin that produces light</a:t>
            </a:r>
            <a:r>
              <a:rPr lang="en-US" sz="2800" dirty="0" smtClean="0">
                <a:latin typeface="+mn-lt"/>
              </a:rPr>
              <a:t>.</a:t>
            </a:r>
          </a:p>
          <a:p>
            <a:pPr algn="just" eaLnBrk="1" hangingPunct="1">
              <a:lnSpc>
                <a:spcPts val="2875"/>
              </a:lnSpc>
            </a:pPr>
            <a:r>
              <a:rPr lang="en-US" sz="2800" dirty="0">
                <a:latin typeface="+mn-lt"/>
              </a:rPr>
              <a:t> </a:t>
            </a:r>
            <a:endParaRPr lang="en-US" sz="2800" dirty="0">
              <a:latin typeface="+mn-lt"/>
              <a:cs typeface="Arial" charset="0"/>
            </a:endParaRPr>
          </a:p>
          <a:p>
            <a:pPr lvl="2" algn="just" eaLnBrk="1" hangingPunct="1">
              <a:lnSpc>
                <a:spcPts val="2875"/>
              </a:lnSpc>
              <a:buFontTx/>
              <a:buChar char="•"/>
            </a:pPr>
            <a:r>
              <a:rPr lang="en-US" sz="2800" dirty="0">
                <a:latin typeface="+mn-lt"/>
                <a:cs typeface="Arial" charset="0"/>
              </a:rPr>
              <a:t>Positions</a:t>
            </a:r>
          </a:p>
          <a:p>
            <a:pPr lvl="2" algn="just" eaLnBrk="1" hangingPunct="1">
              <a:lnSpc>
                <a:spcPts val="2875"/>
              </a:lnSpc>
              <a:buFontTx/>
              <a:buChar char="•"/>
            </a:pPr>
            <a:r>
              <a:rPr lang="en-US" sz="2800" dirty="0">
                <a:latin typeface="+mn-lt"/>
                <a:cs typeface="Arial" charset="0"/>
              </a:rPr>
              <a:t>Electromagnetic Spectrum</a:t>
            </a:r>
          </a:p>
          <a:p>
            <a:pPr lvl="2" algn="just" eaLnBrk="1" hangingPunct="1">
              <a:lnSpc>
                <a:spcPts val="2875"/>
              </a:lnSpc>
              <a:buFontTx/>
              <a:buChar char="•"/>
            </a:pPr>
            <a:r>
              <a:rPr lang="en-US" sz="2800" dirty="0" smtClean="0">
                <a:latin typeface="+mn-lt"/>
                <a:cs typeface="Arial" charset="0"/>
              </a:rPr>
              <a:t>Shape</a:t>
            </a:r>
            <a:endParaRPr lang="en-US" sz="2800" dirty="0">
              <a:latin typeface="+mn-lt"/>
              <a:cs typeface="Arial" charset="0"/>
            </a:endParaRPr>
          </a:p>
        </p:txBody>
      </p:sp>
      <p:grpSp>
        <p:nvGrpSpPr>
          <p:cNvPr id="4" name="object 4"/>
          <p:cNvGrpSpPr>
            <a:grpSpLocks/>
          </p:cNvGrpSpPr>
          <p:nvPr/>
        </p:nvGrpSpPr>
        <p:grpSpPr bwMode="auto">
          <a:xfrm>
            <a:off x="6370883" y="4495800"/>
            <a:ext cx="2022475" cy="1163638"/>
            <a:chOff x="3033902" y="4157471"/>
            <a:chExt cx="3255010" cy="2493010"/>
          </a:xfrm>
        </p:grpSpPr>
        <p:sp>
          <p:nvSpPr>
            <p:cNvPr id="5" name="object 5"/>
            <p:cNvSpPr>
              <a:spLocks noChangeArrowheads="1"/>
            </p:cNvSpPr>
            <p:nvPr/>
          </p:nvSpPr>
          <p:spPr bwMode="auto">
            <a:xfrm>
              <a:off x="6110477" y="5283326"/>
              <a:ext cx="10160" cy="0"/>
            </a:xfrm>
            <a:custGeom>
              <a:avLst/>
              <a:gdLst>
                <a:gd name="T0" fmla="*/ 0 w 10160"/>
                <a:gd name="T1" fmla="*/ 9905 w 10160"/>
                <a:gd name="T2" fmla="*/ 0 60000 65536"/>
                <a:gd name="T3" fmla="*/ 0 60000 65536"/>
                <a:gd name="T4" fmla="*/ 0 w 10160"/>
                <a:gd name="T5" fmla="*/ 10160 w 101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0160">
                  <a:moveTo>
                    <a:pt x="0" y="0"/>
                  </a:moveTo>
                  <a:lnTo>
                    <a:pt x="9905" y="0"/>
                  </a:lnTo>
                </a:path>
              </a:pathLst>
            </a:custGeom>
            <a:noFill/>
            <a:ln w="9905">
              <a:solidFill>
                <a:srgbClr val="52525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object 6"/>
            <p:cNvSpPr>
              <a:spLocks noChangeArrowheads="1"/>
            </p:cNvSpPr>
            <p:nvPr/>
          </p:nvSpPr>
          <p:spPr bwMode="auto">
            <a:xfrm>
              <a:off x="5922263" y="5313044"/>
              <a:ext cx="10160" cy="0"/>
            </a:xfrm>
            <a:custGeom>
              <a:avLst/>
              <a:gdLst>
                <a:gd name="T0" fmla="*/ 0 w 10160"/>
                <a:gd name="T1" fmla="*/ 9905 w 10160"/>
                <a:gd name="T2" fmla="*/ 0 60000 65536"/>
                <a:gd name="T3" fmla="*/ 0 60000 65536"/>
                <a:gd name="T4" fmla="*/ 0 w 10160"/>
                <a:gd name="T5" fmla="*/ 10160 w 101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0160">
                  <a:moveTo>
                    <a:pt x="0" y="0"/>
                  </a:moveTo>
                  <a:lnTo>
                    <a:pt x="9905" y="0"/>
                  </a:lnTo>
                </a:path>
              </a:pathLst>
            </a:custGeom>
            <a:noFill/>
            <a:ln w="9905">
              <a:solidFill>
                <a:srgbClr val="EDEDE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object 7"/>
            <p:cNvSpPr>
              <a:spLocks noChangeArrowheads="1"/>
            </p:cNvSpPr>
            <p:nvPr/>
          </p:nvSpPr>
          <p:spPr bwMode="auto">
            <a:xfrm>
              <a:off x="5872733" y="5278373"/>
              <a:ext cx="416051" cy="247649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object 8"/>
            <p:cNvSpPr>
              <a:spLocks noChangeArrowheads="1"/>
            </p:cNvSpPr>
            <p:nvPr/>
          </p:nvSpPr>
          <p:spPr bwMode="auto">
            <a:xfrm>
              <a:off x="3220973" y="4195571"/>
              <a:ext cx="265430" cy="284480"/>
            </a:xfrm>
            <a:custGeom>
              <a:avLst/>
              <a:gdLst>
                <a:gd name="T0" fmla="*/ 132587 w 265429"/>
                <a:gd name="T1" fmla="*/ 0 h 284479"/>
                <a:gd name="T2" fmla="*/ 90708 w 265429"/>
                <a:gd name="T3" fmla="*/ 7284 h 284479"/>
                <a:gd name="T4" fmla="*/ 54315 w 265429"/>
                <a:gd name="T5" fmla="*/ 27553 h 284479"/>
                <a:gd name="T6" fmla="*/ 25603 w 265429"/>
                <a:gd name="T7" fmla="*/ 58430 h 284479"/>
                <a:gd name="T8" fmla="*/ 6766 w 265429"/>
                <a:gd name="T9" fmla="*/ 97536 h 284479"/>
                <a:gd name="T10" fmla="*/ 0 w 265429"/>
                <a:gd name="T11" fmla="*/ 142494 h 284479"/>
                <a:gd name="T12" fmla="*/ 6766 w 265429"/>
                <a:gd name="T13" fmla="*/ 187373 h 284479"/>
                <a:gd name="T14" fmla="*/ 25603 w 265429"/>
                <a:gd name="T15" fmla="*/ 226290 h 284479"/>
                <a:gd name="T16" fmla="*/ 54315 w 265429"/>
                <a:gd name="T17" fmla="*/ 256941 h 284479"/>
                <a:gd name="T18" fmla="*/ 90708 w 265429"/>
                <a:gd name="T19" fmla="*/ 277021 h 284479"/>
                <a:gd name="T20" fmla="*/ 132587 w 265429"/>
                <a:gd name="T21" fmla="*/ 284226 h 284479"/>
                <a:gd name="T22" fmla="*/ 174468 w 265429"/>
                <a:gd name="T23" fmla="*/ 277021 h 284479"/>
                <a:gd name="T24" fmla="*/ 210861 w 265429"/>
                <a:gd name="T25" fmla="*/ 256941 h 284479"/>
                <a:gd name="T26" fmla="*/ 239573 w 265429"/>
                <a:gd name="T27" fmla="*/ 226290 h 284479"/>
                <a:gd name="T28" fmla="*/ 258410 w 265429"/>
                <a:gd name="T29" fmla="*/ 187373 h 284479"/>
                <a:gd name="T30" fmla="*/ 265176 w 265429"/>
                <a:gd name="T31" fmla="*/ 142494 h 284479"/>
                <a:gd name="T32" fmla="*/ 258410 w 265429"/>
                <a:gd name="T33" fmla="*/ 97535 h 284479"/>
                <a:gd name="T34" fmla="*/ 239573 w 265429"/>
                <a:gd name="T35" fmla="*/ 58430 h 284479"/>
                <a:gd name="T36" fmla="*/ 210861 w 265429"/>
                <a:gd name="T37" fmla="*/ 27553 h 284479"/>
                <a:gd name="T38" fmla="*/ 174468 w 265429"/>
                <a:gd name="T39" fmla="*/ 7284 h 284479"/>
                <a:gd name="T40" fmla="*/ 132587 w 265429"/>
                <a:gd name="T41" fmla="*/ 0 h 2844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429"/>
                <a:gd name="T64" fmla="*/ 0 h 284479"/>
                <a:gd name="T65" fmla="*/ 265429 w 265429"/>
                <a:gd name="T66" fmla="*/ 284479 h 2844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429" h="284479">
                  <a:moveTo>
                    <a:pt x="132587" y="0"/>
                  </a:moveTo>
                  <a:lnTo>
                    <a:pt x="90708" y="7284"/>
                  </a:lnTo>
                  <a:lnTo>
                    <a:pt x="54315" y="27553"/>
                  </a:lnTo>
                  <a:lnTo>
                    <a:pt x="25603" y="58430"/>
                  </a:lnTo>
                  <a:lnTo>
                    <a:pt x="6766" y="97536"/>
                  </a:lnTo>
                  <a:lnTo>
                    <a:pt x="0" y="142493"/>
                  </a:lnTo>
                  <a:lnTo>
                    <a:pt x="6766" y="187372"/>
                  </a:lnTo>
                  <a:lnTo>
                    <a:pt x="25603" y="226289"/>
                  </a:lnTo>
                  <a:lnTo>
                    <a:pt x="54315" y="256940"/>
                  </a:lnTo>
                  <a:lnTo>
                    <a:pt x="90708" y="277020"/>
                  </a:lnTo>
                  <a:lnTo>
                    <a:pt x="132587" y="284225"/>
                  </a:lnTo>
                  <a:lnTo>
                    <a:pt x="174467" y="277020"/>
                  </a:lnTo>
                  <a:lnTo>
                    <a:pt x="210860" y="256940"/>
                  </a:lnTo>
                  <a:lnTo>
                    <a:pt x="239572" y="226289"/>
                  </a:lnTo>
                  <a:lnTo>
                    <a:pt x="258409" y="187372"/>
                  </a:lnTo>
                  <a:lnTo>
                    <a:pt x="265175" y="142493"/>
                  </a:lnTo>
                  <a:lnTo>
                    <a:pt x="258409" y="97535"/>
                  </a:lnTo>
                  <a:lnTo>
                    <a:pt x="239572" y="58430"/>
                  </a:lnTo>
                  <a:lnTo>
                    <a:pt x="210860" y="27553"/>
                  </a:lnTo>
                  <a:lnTo>
                    <a:pt x="174467" y="7284"/>
                  </a:lnTo>
                  <a:lnTo>
                    <a:pt x="132587" y="0"/>
                  </a:lnTo>
                  <a:close/>
                </a:path>
              </a:pathLst>
            </a:custGeom>
            <a:noFill/>
            <a:ln w="76200">
              <a:solidFill>
                <a:srgbClr val="F9A70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object 9"/>
            <p:cNvSpPr>
              <a:spLocks noChangeArrowheads="1"/>
            </p:cNvSpPr>
            <p:nvPr/>
          </p:nvSpPr>
          <p:spPr bwMode="auto">
            <a:xfrm>
              <a:off x="3062477" y="4309871"/>
              <a:ext cx="793750" cy="626110"/>
            </a:xfrm>
            <a:custGeom>
              <a:avLst/>
              <a:gdLst>
                <a:gd name="T0" fmla="*/ 293370 w 793750"/>
                <a:gd name="T1" fmla="*/ 169925 h 626110"/>
                <a:gd name="T2" fmla="*/ 293370 w 793750"/>
                <a:gd name="T3" fmla="*/ 625601 h 626110"/>
                <a:gd name="T4" fmla="*/ 211074 w 793750"/>
                <a:gd name="T5" fmla="*/ 152400 h 626110"/>
                <a:gd name="T6" fmla="*/ 0 w 793750"/>
                <a:gd name="T7" fmla="*/ 495300 h 626110"/>
                <a:gd name="T8" fmla="*/ 793242 w 793750"/>
                <a:gd name="T9" fmla="*/ 0 h 626110"/>
                <a:gd name="T10" fmla="*/ 423672 w 793750"/>
                <a:gd name="T11" fmla="*/ 0 h 626110"/>
                <a:gd name="T12" fmla="*/ 423672 w 793750"/>
                <a:gd name="T13" fmla="*/ 112775 h 626110"/>
                <a:gd name="T14" fmla="*/ 741426 w 793750"/>
                <a:gd name="T15" fmla="*/ 398525 h 6261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93750"/>
                <a:gd name="T25" fmla="*/ 0 h 626110"/>
                <a:gd name="T26" fmla="*/ 793750 w 793750"/>
                <a:gd name="T27" fmla="*/ 626110 h 6261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93750" h="626110">
                  <a:moveTo>
                    <a:pt x="293370" y="169925"/>
                  </a:moveTo>
                  <a:lnTo>
                    <a:pt x="293370" y="625601"/>
                  </a:lnTo>
                </a:path>
                <a:path w="793750" h="626110">
                  <a:moveTo>
                    <a:pt x="211074" y="152400"/>
                  </a:moveTo>
                  <a:lnTo>
                    <a:pt x="0" y="495300"/>
                  </a:lnTo>
                </a:path>
                <a:path w="793750" h="626110">
                  <a:moveTo>
                    <a:pt x="793242" y="0"/>
                  </a:moveTo>
                  <a:lnTo>
                    <a:pt x="423672" y="0"/>
                  </a:lnTo>
                </a:path>
                <a:path w="793750" h="626110">
                  <a:moveTo>
                    <a:pt x="423672" y="112775"/>
                  </a:moveTo>
                  <a:lnTo>
                    <a:pt x="741426" y="398525"/>
                  </a:lnTo>
                </a:path>
              </a:pathLst>
            </a:custGeom>
            <a:noFill/>
            <a:ln w="57150">
              <a:solidFill>
                <a:srgbClr val="F9A70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object 10"/>
            <p:cNvSpPr>
              <a:spLocks noChangeArrowheads="1"/>
            </p:cNvSpPr>
            <p:nvPr/>
          </p:nvSpPr>
          <p:spPr bwMode="auto">
            <a:xfrm>
              <a:off x="4173474" y="5846825"/>
              <a:ext cx="530860" cy="797560"/>
            </a:xfrm>
            <a:custGeom>
              <a:avLst/>
              <a:gdLst>
                <a:gd name="T0" fmla="*/ 530351 w 530860"/>
                <a:gd name="T1" fmla="*/ 697230 h 797559"/>
                <a:gd name="T2" fmla="*/ 530351 w 530860"/>
                <a:gd name="T3" fmla="*/ 99822 h 797559"/>
                <a:gd name="T4" fmla="*/ 520869 w 530860"/>
                <a:gd name="T5" fmla="*/ 73113 h 797559"/>
                <a:gd name="T6" fmla="*/ 452627 w 530860"/>
                <a:gd name="T7" fmla="*/ 29051 h 797559"/>
                <a:gd name="T8" fmla="*/ 398949 w 530860"/>
                <a:gd name="T9" fmla="*/ 13518 h 797559"/>
                <a:gd name="T10" fmla="*/ 335618 w 530860"/>
                <a:gd name="T11" fmla="*/ 3531 h 797559"/>
                <a:gd name="T12" fmla="*/ 265175 w 530860"/>
                <a:gd name="T13" fmla="*/ 0 h 797559"/>
                <a:gd name="T14" fmla="*/ 194733 w 530860"/>
                <a:gd name="T15" fmla="*/ 3531 h 797559"/>
                <a:gd name="T16" fmla="*/ 131402 w 530860"/>
                <a:gd name="T17" fmla="*/ 13518 h 797559"/>
                <a:gd name="T18" fmla="*/ 77723 w 530860"/>
                <a:gd name="T19" fmla="*/ 29051 h 797559"/>
                <a:gd name="T20" fmla="*/ 36237 w 530860"/>
                <a:gd name="T21" fmla="*/ 49219 h 797559"/>
                <a:gd name="T22" fmla="*/ 0 w 530860"/>
                <a:gd name="T23" fmla="*/ 99822 h 797559"/>
                <a:gd name="T24" fmla="*/ 0 w 530860"/>
                <a:gd name="T25" fmla="*/ 697230 h 797559"/>
                <a:gd name="T26" fmla="*/ 36237 w 530860"/>
                <a:gd name="T27" fmla="*/ 747494 h 797559"/>
                <a:gd name="T28" fmla="*/ 77724 w 530860"/>
                <a:gd name="T29" fmla="*/ 767715 h 797559"/>
                <a:gd name="T30" fmla="*/ 131402 w 530860"/>
                <a:gd name="T31" fmla="*/ 783365 h 797559"/>
                <a:gd name="T32" fmla="*/ 194733 w 530860"/>
                <a:gd name="T33" fmla="*/ 793468 h 797559"/>
                <a:gd name="T34" fmla="*/ 265175 w 530860"/>
                <a:gd name="T35" fmla="*/ 797052 h 797559"/>
                <a:gd name="T36" fmla="*/ 335618 w 530860"/>
                <a:gd name="T37" fmla="*/ 793468 h 797559"/>
                <a:gd name="T38" fmla="*/ 398949 w 530860"/>
                <a:gd name="T39" fmla="*/ 783365 h 797559"/>
                <a:gd name="T40" fmla="*/ 452628 w 530860"/>
                <a:gd name="T41" fmla="*/ 767716 h 797559"/>
                <a:gd name="T42" fmla="*/ 494114 w 530860"/>
                <a:gd name="T43" fmla="*/ 747494 h 797559"/>
                <a:gd name="T44" fmla="*/ 530351 w 530860"/>
                <a:gd name="T45" fmla="*/ 697230 h 7975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30860"/>
                <a:gd name="T70" fmla="*/ 0 h 797559"/>
                <a:gd name="T71" fmla="*/ 530860 w 530860"/>
                <a:gd name="T72" fmla="*/ 797559 h 7975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30860" h="797559">
                  <a:moveTo>
                    <a:pt x="530351" y="697229"/>
                  </a:moveTo>
                  <a:lnTo>
                    <a:pt x="530351" y="99822"/>
                  </a:lnTo>
                  <a:lnTo>
                    <a:pt x="520869" y="73113"/>
                  </a:lnTo>
                  <a:lnTo>
                    <a:pt x="452627" y="29051"/>
                  </a:lnTo>
                  <a:lnTo>
                    <a:pt x="398949" y="13518"/>
                  </a:lnTo>
                  <a:lnTo>
                    <a:pt x="335618" y="3531"/>
                  </a:lnTo>
                  <a:lnTo>
                    <a:pt x="265175" y="0"/>
                  </a:lnTo>
                  <a:lnTo>
                    <a:pt x="194733" y="3531"/>
                  </a:lnTo>
                  <a:lnTo>
                    <a:pt x="131402" y="13518"/>
                  </a:lnTo>
                  <a:lnTo>
                    <a:pt x="77723" y="29051"/>
                  </a:lnTo>
                  <a:lnTo>
                    <a:pt x="36237" y="49219"/>
                  </a:lnTo>
                  <a:lnTo>
                    <a:pt x="0" y="99822"/>
                  </a:lnTo>
                  <a:lnTo>
                    <a:pt x="0" y="697229"/>
                  </a:lnTo>
                  <a:lnTo>
                    <a:pt x="36237" y="747493"/>
                  </a:lnTo>
                  <a:lnTo>
                    <a:pt x="77724" y="767714"/>
                  </a:lnTo>
                  <a:lnTo>
                    <a:pt x="131402" y="783364"/>
                  </a:lnTo>
                  <a:lnTo>
                    <a:pt x="194733" y="793467"/>
                  </a:lnTo>
                  <a:lnTo>
                    <a:pt x="265175" y="797051"/>
                  </a:lnTo>
                  <a:lnTo>
                    <a:pt x="335618" y="793467"/>
                  </a:lnTo>
                  <a:lnTo>
                    <a:pt x="398949" y="783364"/>
                  </a:lnTo>
                  <a:lnTo>
                    <a:pt x="452628" y="767715"/>
                  </a:lnTo>
                  <a:lnTo>
                    <a:pt x="494114" y="747493"/>
                  </a:lnTo>
                  <a:lnTo>
                    <a:pt x="530351" y="697229"/>
                  </a:lnTo>
                  <a:close/>
                </a:path>
              </a:pathLst>
            </a:custGeom>
            <a:solidFill>
              <a:srgbClr val="B4C9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object 11"/>
            <p:cNvSpPr>
              <a:spLocks noChangeArrowheads="1"/>
            </p:cNvSpPr>
            <p:nvPr/>
          </p:nvSpPr>
          <p:spPr bwMode="auto">
            <a:xfrm>
              <a:off x="4173474" y="5846825"/>
              <a:ext cx="530860" cy="199390"/>
            </a:xfrm>
            <a:custGeom>
              <a:avLst/>
              <a:gdLst>
                <a:gd name="T0" fmla="*/ 530351 w 530860"/>
                <a:gd name="T1" fmla="*/ 99823 h 199389"/>
                <a:gd name="T2" fmla="*/ 494114 w 530860"/>
                <a:gd name="T3" fmla="*/ 49219 h 199389"/>
                <a:gd name="T4" fmla="*/ 452627 w 530860"/>
                <a:gd name="T5" fmla="*/ 29051 h 199389"/>
                <a:gd name="T6" fmla="*/ 398949 w 530860"/>
                <a:gd name="T7" fmla="*/ 13518 h 199389"/>
                <a:gd name="T8" fmla="*/ 335618 w 530860"/>
                <a:gd name="T9" fmla="*/ 3531 h 199389"/>
                <a:gd name="T10" fmla="*/ 265175 w 530860"/>
                <a:gd name="T11" fmla="*/ 0 h 199389"/>
                <a:gd name="T12" fmla="*/ 194733 w 530860"/>
                <a:gd name="T13" fmla="*/ 3531 h 199389"/>
                <a:gd name="T14" fmla="*/ 131402 w 530860"/>
                <a:gd name="T15" fmla="*/ 13518 h 199389"/>
                <a:gd name="T16" fmla="*/ 77723 w 530860"/>
                <a:gd name="T17" fmla="*/ 29051 h 199389"/>
                <a:gd name="T18" fmla="*/ 36237 w 530860"/>
                <a:gd name="T19" fmla="*/ 49219 h 199389"/>
                <a:gd name="T20" fmla="*/ 0 w 530860"/>
                <a:gd name="T21" fmla="*/ 99823 h 199389"/>
                <a:gd name="T22" fmla="*/ 9482 w 530860"/>
                <a:gd name="T23" fmla="*/ 126210 h 199389"/>
                <a:gd name="T24" fmla="*/ 77724 w 530860"/>
                <a:gd name="T25" fmla="*/ 169926 h 199389"/>
                <a:gd name="T26" fmla="*/ 131402 w 530860"/>
                <a:gd name="T27" fmla="*/ 185392 h 199389"/>
                <a:gd name="T28" fmla="*/ 194733 w 530860"/>
                <a:gd name="T29" fmla="*/ 195355 h 199389"/>
                <a:gd name="T30" fmla="*/ 265175 w 530860"/>
                <a:gd name="T31" fmla="*/ 198882 h 199389"/>
                <a:gd name="T32" fmla="*/ 335618 w 530860"/>
                <a:gd name="T33" fmla="*/ 195355 h 199389"/>
                <a:gd name="T34" fmla="*/ 398949 w 530860"/>
                <a:gd name="T35" fmla="*/ 185392 h 199389"/>
                <a:gd name="T36" fmla="*/ 452628 w 530860"/>
                <a:gd name="T37" fmla="*/ 169926 h 199389"/>
                <a:gd name="T38" fmla="*/ 494114 w 530860"/>
                <a:gd name="T39" fmla="*/ 149889 h 199389"/>
                <a:gd name="T40" fmla="*/ 530351 w 530860"/>
                <a:gd name="T41" fmla="*/ 99823 h 1993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30860"/>
                <a:gd name="T64" fmla="*/ 0 h 199389"/>
                <a:gd name="T65" fmla="*/ 530860 w 530860"/>
                <a:gd name="T66" fmla="*/ 199389 h 19938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30860" h="199389">
                  <a:moveTo>
                    <a:pt x="530351" y="99822"/>
                  </a:moveTo>
                  <a:lnTo>
                    <a:pt x="494114" y="49219"/>
                  </a:lnTo>
                  <a:lnTo>
                    <a:pt x="452627" y="29051"/>
                  </a:lnTo>
                  <a:lnTo>
                    <a:pt x="398949" y="13518"/>
                  </a:lnTo>
                  <a:lnTo>
                    <a:pt x="335618" y="3531"/>
                  </a:lnTo>
                  <a:lnTo>
                    <a:pt x="265175" y="0"/>
                  </a:lnTo>
                  <a:lnTo>
                    <a:pt x="194733" y="3531"/>
                  </a:lnTo>
                  <a:lnTo>
                    <a:pt x="131402" y="13518"/>
                  </a:lnTo>
                  <a:lnTo>
                    <a:pt x="77723" y="29051"/>
                  </a:lnTo>
                  <a:lnTo>
                    <a:pt x="36237" y="49219"/>
                  </a:lnTo>
                  <a:lnTo>
                    <a:pt x="0" y="99822"/>
                  </a:lnTo>
                  <a:lnTo>
                    <a:pt x="9482" y="126209"/>
                  </a:lnTo>
                  <a:lnTo>
                    <a:pt x="77724" y="169925"/>
                  </a:lnTo>
                  <a:lnTo>
                    <a:pt x="131402" y="185391"/>
                  </a:lnTo>
                  <a:lnTo>
                    <a:pt x="194733" y="195354"/>
                  </a:lnTo>
                  <a:lnTo>
                    <a:pt x="265175" y="198881"/>
                  </a:lnTo>
                  <a:lnTo>
                    <a:pt x="335618" y="195354"/>
                  </a:lnTo>
                  <a:lnTo>
                    <a:pt x="398949" y="185391"/>
                  </a:lnTo>
                  <a:lnTo>
                    <a:pt x="452628" y="169925"/>
                  </a:lnTo>
                  <a:lnTo>
                    <a:pt x="494114" y="149888"/>
                  </a:lnTo>
                  <a:lnTo>
                    <a:pt x="530351" y="99822"/>
                  </a:lnTo>
                  <a:close/>
                </a:path>
              </a:pathLst>
            </a:custGeom>
            <a:solidFill>
              <a:srgbClr val="C3D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object 12"/>
            <p:cNvSpPr>
              <a:spLocks noChangeArrowheads="1"/>
            </p:cNvSpPr>
            <p:nvPr/>
          </p:nvSpPr>
          <p:spPr bwMode="auto">
            <a:xfrm>
              <a:off x="4173474" y="5846825"/>
              <a:ext cx="530860" cy="797560"/>
            </a:xfrm>
            <a:custGeom>
              <a:avLst/>
              <a:gdLst>
                <a:gd name="T0" fmla="*/ 265175 w 530860"/>
                <a:gd name="T1" fmla="*/ 0 h 797559"/>
                <a:gd name="T2" fmla="*/ 194733 w 530860"/>
                <a:gd name="T3" fmla="*/ 3531 h 797559"/>
                <a:gd name="T4" fmla="*/ 131402 w 530860"/>
                <a:gd name="T5" fmla="*/ 13518 h 797559"/>
                <a:gd name="T6" fmla="*/ 77723 w 530860"/>
                <a:gd name="T7" fmla="*/ 29051 h 797559"/>
                <a:gd name="T8" fmla="*/ 36237 w 530860"/>
                <a:gd name="T9" fmla="*/ 49219 h 797559"/>
                <a:gd name="T10" fmla="*/ 0 w 530860"/>
                <a:gd name="T11" fmla="*/ 99822 h 797559"/>
                <a:gd name="T12" fmla="*/ 0 w 530860"/>
                <a:gd name="T13" fmla="*/ 697230 h 797559"/>
                <a:gd name="T14" fmla="*/ 36237 w 530860"/>
                <a:gd name="T15" fmla="*/ 747494 h 797559"/>
                <a:gd name="T16" fmla="*/ 77724 w 530860"/>
                <a:gd name="T17" fmla="*/ 767715 h 797559"/>
                <a:gd name="T18" fmla="*/ 131402 w 530860"/>
                <a:gd name="T19" fmla="*/ 783365 h 797559"/>
                <a:gd name="T20" fmla="*/ 194733 w 530860"/>
                <a:gd name="T21" fmla="*/ 793468 h 797559"/>
                <a:gd name="T22" fmla="*/ 265175 w 530860"/>
                <a:gd name="T23" fmla="*/ 797052 h 797559"/>
                <a:gd name="T24" fmla="*/ 335618 w 530860"/>
                <a:gd name="T25" fmla="*/ 793468 h 797559"/>
                <a:gd name="T26" fmla="*/ 398949 w 530860"/>
                <a:gd name="T27" fmla="*/ 783365 h 797559"/>
                <a:gd name="T28" fmla="*/ 452628 w 530860"/>
                <a:gd name="T29" fmla="*/ 767716 h 797559"/>
                <a:gd name="T30" fmla="*/ 494114 w 530860"/>
                <a:gd name="T31" fmla="*/ 747494 h 797559"/>
                <a:gd name="T32" fmla="*/ 530351 w 530860"/>
                <a:gd name="T33" fmla="*/ 697230 h 797559"/>
                <a:gd name="T34" fmla="*/ 530351 w 530860"/>
                <a:gd name="T35" fmla="*/ 99822 h 797559"/>
                <a:gd name="T36" fmla="*/ 494114 w 530860"/>
                <a:gd name="T37" fmla="*/ 49219 h 797559"/>
                <a:gd name="T38" fmla="*/ 452627 w 530860"/>
                <a:gd name="T39" fmla="*/ 29051 h 797559"/>
                <a:gd name="T40" fmla="*/ 398949 w 530860"/>
                <a:gd name="T41" fmla="*/ 13518 h 797559"/>
                <a:gd name="T42" fmla="*/ 335618 w 530860"/>
                <a:gd name="T43" fmla="*/ 3531 h 797559"/>
                <a:gd name="T44" fmla="*/ 265175 w 530860"/>
                <a:gd name="T45" fmla="*/ 0 h 797559"/>
                <a:gd name="T46" fmla="*/ 0 w 530860"/>
                <a:gd name="T47" fmla="*/ 99822 h 797559"/>
                <a:gd name="T48" fmla="*/ 36237 w 530860"/>
                <a:gd name="T49" fmla="*/ 149888 h 797559"/>
                <a:gd name="T50" fmla="*/ 77724 w 530860"/>
                <a:gd name="T51" fmla="*/ 169925 h 797559"/>
                <a:gd name="T52" fmla="*/ 131402 w 530860"/>
                <a:gd name="T53" fmla="*/ 185391 h 797559"/>
                <a:gd name="T54" fmla="*/ 194733 w 530860"/>
                <a:gd name="T55" fmla="*/ 195354 h 797559"/>
                <a:gd name="T56" fmla="*/ 265175 w 530860"/>
                <a:gd name="T57" fmla="*/ 198881 h 797559"/>
                <a:gd name="T58" fmla="*/ 335618 w 530860"/>
                <a:gd name="T59" fmla="*/ 195354 h 797559"/>
                <a:gd name="T60" fmla="*/ 398949 w 530860"/>
                <a:gd name="T61" fmla="*/ 185391 h 797559"/>
                <a:gd name="T62" fmla="*/ 452628 w 530860"/>
                <a:gd name="T63" fmla="*/ 169925 h 797559"/>
                <a:gd name="T64" fmla="*/ 494114 w 530860"/>
                <a:gd name="T65" fmla="*/ 149888 h 797559"/>
                <a:gd name="T66" fmla="*/ 520869 w 530860"/>
                <a:gd name="T67" fmla="*/ 126209 h 797559"/>
                <a:gd name="T68" fmla="*/ 530351 w 530860"/>
                <a:gd name="T69" fmla="*/ 99822 h 7975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30860"/>
                <a:gd name="T106" fmla="*/ 0 h 797559"/>
                <a:gd name="T107" fmla="*/ 530860 w 530860"/>
                <a:gd name="T108" fmla="*/ 797559 h 79755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30860" h="797559">
                  <a:moveTo>
                    <a:pt x="265175" y="0"/>
                  </a:moveTo>
                  <a:lnTo>
                    <a:pt x="194733" y="3531"/>
                  </a:lnTo>
                  <a:lnTo>
                    <a:pt x="131402" y="13518"/>
                  </a:lnTo>
                  <a:lnTo>
                    <a:pt x="77723" y="29051"/>
                  </a:lnTo>
                  <a:lnTo>
                    <a:pt x="36237" y="49219"/>
                  </a:lnTo>
                  <a:lnTo>
                    <a:pt x="0" y="99822"/>
                  </a:lnTo>
                  <a:lnTo>
                    <a:pt x="0" y="697229"/>
                  </a:lnTo>
                  <a:lnTo>
                    <a:pt x="36237" y="747493"/>
                  </a:lnTo>
                  <a:lnTo>
                    <a:pt x="77724" y="767714"/>
                  </a:lnTo>
                  <a:lnTo>
                    <a:pt x="131402" y="783364"/>
                  </a:lnTo>
                  <a:lnTo>
                    <a:pt x="194733" y="793467"/>
                  </a:lnTo>
                  <a:lnTo>
                    <a:pt x="265175" y="797051"/>
                  </a:lnTo>
                  <a:lnTo>
                    <a:pt x="335618" y="793467"/>
                  </a:lnTo>
                  <a:lnTo>
                    <a:pt x="398949" y="783364"/>
                  </a:lnTo>
                  <a:lnTo>
                    <a:pt x="452628" y="767715"/>
                  </a:lnTo>
                  <a:lnTo>
                    <a:pt x="494114" y="747493"/>
                  </a:lnTo>
                  <a:lnTo>
                    <a:pt x="530351" y="697229"/>
                  </a:lnTo>
                  <a:lnTo>
                    <a:pt x="530351" y="99822"/>
                  </a:lnTo>
                  <a:lnTo>
                    <a:pt x="494114" y="49219"/>
                  </a:lnTo>
                  <a:lnTo>
                    <a:pt x="452627" y="29051"/>
                  </a:lnTo>
                  <a:lnTo>
                    <a:pt x="398949" y="13518"/>
                  </a:lnTo>
                  <a:lnTo>
                    <a:pt x="335618" y="3531"/>
                  </a:lnTo>
                  <a:lnTo>
                    <a:pt x="265175" y="0"/>
                  </a:lnTo>
                  <a:close/>
                </a:path>
                <a:path w="530860" h="797559">
                  <a:moveTo>
                    <a:pt x="0" y="99822"/>
                  </a:moveTo>
                  <a:lnTo>
                    <a:pt x="36237" y="149888"/>
                  </a:lnTo>
                  <a:lnTo>
                    <a:pt x="77724" y="169925"/>
                  </a:lnTo>
                  <a:lnTo>
                    <a:pt x="131402" y="185391"/>
                  </a:lnTo>
                  <a:lnTo>
                    <a:pt x="194733" y="195354"/>
                  </a:lnTo>
                  <a:lnTo>
                    <a:pt x="265175" y="198881"/>
                  </a:lnTo>
                  <a:lnTo>
                    <a:pt x="335618" y="195354"/>
                  </a:lnTo>
                  <a:lnTo>
                    <a:pt x="398949" y="185391"/>
                  </a:lnTo>
                  <a:lnTo>
                    <a:pt x="452628" y="169925"/>
                  </a:lnTo>
                  <a:lnTo>
                    <a:pt x="494114" y="149888"/>
                  </a:lnTo>
                  <a:lnTo>
                    <a:pt x="520869" y="126209"/>
                  </a:lnTo>
                  <a:lnTo>
                    <a:pt x="530351" y="99822"/>
                  </a:lnTo>
                </a:path>
              </a:pathLst>
            </a:custGeom>
            <a:noFill/>
            <a:ln w="12700">
              <a:solidFill>
                <a:srgbClr val="BBE0E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object 13"/>
            <p:cNvSpPr>
              <a:spLocks noChangeArrowheads="1"/>
            </p:cNvSpPr>
            <p:nvPr/>
          </p:nvSpPr>
          <p:spPr bwMode="auto">
            <a:xfrm>
              <a:off x="3408425" y="4463795"/>
              <a:ext cx="1030605" cy="1497330"/>
            </a:xfrm>
            <a:custGeom>
              <a:avLst/>
              <a:gdLst>
                <a:gd name="T0" fmla="*/ 957718 w 1030604"/>
                <a:gd name="T1" fmla="*/ 1339504 h 1497329"/>
                <a:gd name="T2" fmla="*/ 47244 w 1030604"/>
                <a:gd name="T3" fmla="*/ 0 h 1497329"/>
                <a:gd name="T4" fmla="*/ 0 w 1030604"/>
                <a:gd name="T5" fmla="*/ 32003 h 1497329"/>
                <a:gd name="T6" fmla="*/ 910394 w 1030604"/>
                <a:gd name="T7" fmla="*/ 1371391 h 1497329"/>
                <a:gd name="T8" fmla="*/ 957718 w 1030604"/>
                <a:gd name="T9" fmla="*/ 1339504 h 1497329"/>
                <a:gd name="T10" fmla="*/ 973837 w 1030604"/>
                <a:gd name="T11" fmla="*/ 1465804 h 1497329"/>
                <a:gd name="T12" fmla="*/ 973837 w 1030604"/>
                <a:gd name="T13" fmla="*/ 1363218 h 1497329"/>
                <a:gd name="T14" fmla="*/ 926593 w 1030604"/>
                <a:gd name="T15" fmla="*/ 1395222 h 1497329"/>
                <a:gd name="T16" fmla="*/ 910394 w 1030604"/>
                <a:gd name="T17" fmla="*/ 1371391 h 1497329"/>
                <a:gd name="T18" fmla="*/ 862585 w 1030604"/>
                <a:gd name="T19" fmla="*/ 1403604 h 1497329"/>
                <a:gd name="T20" fmla="*/ 973837 w 1030604"/>
                <a:gd name="T21" fmla="*/ 1465804 h 1497329"/>
                <a:gd name="T22" fmla="*/ 973837 w 1030604"/>
                <a:gd name="T23" fmla="*/ 1363218 h 1497329"/>
                <a:gd name="T24" fmla="*/ 957718 w 1030604"/>
                <a:gd name="T25" fmla="*/ 1339504 h 1497329"/>
                <a:gd name="T26" fmla="*/ 910394 w 1030604"/>
                <a:gd name="T27" fmla="*/ 1371391 h 1497329"/>
                <a:gd name="T28" fmla="*/ 926593 w 1030604"/>
                <a:gd name="T29" fmla="*/ 1395222 h 1497329"/>
                <a:gd name="T30" fmla="*/ 973837 w 1030604"/>
                <a:gd name="T31" fmla="*/ 1363218 h 1497329"/>
                <a:gd name="T32" fmla="*/ 1030225 w 1030604"/>
                <a:gd name="T33" fmla="*/ 1497330 h 1497329"/>
                <a:gd name="T34" fmla="*/ 1005079 w 1030604"/>
                <a:gd name="T35" fmla="*/ 1307592 h 1497329"/>
                <a:gd name="T36" fmla="*/ 957718 w 1030604"/>
                <a:gd name="T37" fmla="*/ 1339504 h 1497329"/>
                <a:gd name="T38" fmla="*/ 973837 w 1030604"/>
                <a:gd name="T39" fmla="*/ 1363218 h 1497329"/>
                <a:gd name="T40" fmla="*/ 973837 w 1030604"/>
                <a:gd name="T41" fmla="*/ 1465804 h 1497329"/>
                <a:gd name="T42" fmla="*/ 1030225 w 1030604"/>
                <a:gd name="T43" fmla="*/ 1497330 h 149732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0604"/>
                <a:gd name="T67" fmla="*/ 0 h 1497329"/>
                <a:gd name="T68" fmla="*/ 1030604 w 1030604"/>
                <a:gd name="T69" fmla="*/ 1497329 h 149732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0604" h="1497329">
                  <a:moveTo>
                    <a:pt x="957717" y="1339503"/>
                  </a:moveTo>
                  <a:lnTo>
                    <a:pt x="47244" y="0"/>
                  </a:lnTo>
                  <a:lnTo>
                    <a:pt x="0" y="32003"/>
                  </a:lnTo>
                  <a:lnTo>
                    <a:pt x="910393" y="1371390"/>
                  </a:lnTo>
                  <a:lnTo>
                    <a:pt x="957717" y="1339503"/>
                  </a:lnTo>
                  <a:close/>
                </a:path>
                <a:path w="1030604" h="1497329">
                  <a:moveTo>
                    <a:pt x="973836" y="1465803"/>
                  </a:moveTo>
                  <a:lnTo>
                    <a:pt x="973836" y="1363217"/>
                  </a:lnTo>
                  <a:lnTo>
                    <a:pt x="926592" y="1395221"/>
                  </a:lnTo>
                  <a:lnTo>
                    <a:pt x="910393" y="1371390"/>
                  </a:lnTo>
                  <a:lnTo>
                    <a:pt x="862584" y="1403603"/>
                  </a:lnTo>
                  <a:lnTo>
                    <a:pt x="973836" y="1465803"/>
                  </a:lnTo>
                  <a:close/>
                </a:path>
                <a:path w="1030604" h="1497329">
                  <a:moveTo>
                    <a:pt x="973836" y="1363217"/>
                  </a:moveTo>
                  <a:lnTo>
                    <a:pt x="957717" y="1339503"/>
                  </a:lnTo>
                  <a:lnTo>
                    <a:pt x="910393" y="1371390"/>
                  </a:lnTo>
                  <a:lnTo>
                    <a:pt x="926592" y="1395221"/>
                  </a:lnTo>
                  <a:lnTo>
                    <a:pt x="973836" y="1363217"/>
                  </a:lnTo>
                  <a:close/>
                </a:path>
                <a:path w="1030604" h="1497329">
                  <a:moveTo>
                    <a:pt x="1030224" y="1497329"/>
                  </a:moveTo>
                  <a:lnTo>
                    <a:pt x="1005078" y="1307591"/>
                  </a:lnTo>
                  <a:lnTo>
                    <a:pt x="957717" y="1339503"/>
                  </a:lnTo>
                  <a:lnTo>
                    <a:pt x="973836" y="1363217"/>
                  </a:lnTo>
                  <a:lnTo>
                    <a:pt x="973836" y="1465803"/>
                  </a:lnTo>
                  <a:lnTo>
                    <a:pt x="1030224" y="1497329"/>
                  </a:lnTo>
                  <a:close/>
                </a:path>
              </a:pathLst>
            </a:custGeom>
            <a:solidFill>
              <a:srgbClr val="F9A7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object 14"/>
            <p:cNvSpPr>
              <a:spLocks noChangeArrowheads="1"/>
            </p:cNvSpPr>
            <p:nvPr/>
          </p:nvSpPr>
          <p:spPr bwMode="auto">
            <a:xfrm>
              <a:off x="4430267" y="5475731"/>
              <a:ext cx="1437640" cy="513080"/>
            </a:xfrm>
            <a:custGeom>
              <a:avLst/>
              <a:gdLst>
                <a:gd name="T0" fmla="*/ 1282478 w 1437639"/>
                <a:gd name="T1" fmla="*/ 109319 h 513079"/>
                <a:gd name="T2" fmla="*/ 1264880 w 1437639"/>
                <a:gd name="T3" fmla="*/ 54483 h 513079"/>
                <a:gd name="T4" fmla="*/ 0 w 1437639"/>
                <a:gd name="T5" fmla="*/ 457963 h 513079"/>
                <a:gd name="T6" fmla="*/ 16764 w 1437639"/>
                <a:gd name="T7" fmla="*/ 512827 h 513079"/>
                <a:gd name="T8" fmla="*/ 1282478 w 1437639"/>
                <a:gd name="T9" fmla="*/ 109319 h 513079"/>
                <a:gd name="T10" fmla="*/ 1437133 w 1437639"/>
                <a:gd name="T11" fmla="*/ 29717 h 513079"/>
                <a:gd name="T12" fmla="*/ 1247395 w 1437639"/>
                <a:gd name="T13" fmla="*/ 0 h 513079"/>
                <a:gd name="T14" fmla="*/ 1264880 w 1437639"/>
                <a:gd name="T15" fmla="*/ 54483 h 513079"/>
                <a:gd name="T16" fmla="*/ 1292353 w 1437639"/>
                <a:gd name="T17" fmla="*/ 45719 h 513079"/>
                <a:gd name="T18" fmla="*/ 1309879 w 1437639"/>
                <a:gd name="T19" fmla="*/ 100583 h 513079"/>
                <a:gd name="T20" fmla="*/ 1309879 w 1437639"/>
                <a:gd name="T21" fmla="*/ 154144 h 513079"/>
                <a:gd name="T22" fmla="*/ 1437133 w 1437639"/>
                <a:gd name="T23" fmla="*/ 29717 h 513079"/>
                <a:gd name="T24" fmla="*/ 1309879 w 1437639"/>
                <a:gd name="T25" fmla="*/ 100583 h 513079"/>
                <a:gd name="T26" fmla="*/ 1292353 w 1437639"/>
                <a:gd name="T27" fmla="*/ 45719 h 513079"/>
                <a:gd name="T28" fmla="*/ 1264880 w 1437639"/>
                <a:gd name="T29" fmla="*/ 54483 h 513079"/>
                <a:gd name="T30" fmla="*/ 1282478 w 1437639"/>
                <a:gd name="T31" fmla="*/ 109319 h 513079"/>
                <a:gd name="T32" fmla="*/ 1309879 w 1437639"/>
                <a:gd name="T33" fmla="*/ 100583 h 513079"/>
                <a:gd name="T34" fmla="*/ 1309879 w 1437639"/>
                <a:gd name="T35" fmla="*/ 154144 h 513079"/>
                <a:gd name="T36" fmla="*/ 1309879 w 1437639"/>
                <a:gd name="T37" fmla="*/ 100583 h 513079"/>
                <a:gd name="T38" fmla="*/ 1282478 w 1437639"/>
                <a:gd name="T39" fmla="*/ 109319 h 513079"/>
                <a:gd name="T40" fmla="*/ 1299973 w 1437639"/>
                <a:gd name="T41" fmla="*/ 163829 h 513079"/>
                <a:gd name="T42" fmla="*/ 1309879 w 1437639"/>
                <a:gd name="T43" fmla="*/ 154144 h 5130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37639"/>
                <a:gd name="T67" fmla="*/ 0 h 513079"/>
                <a:gd name="T68" fmla="*/ 1437639 w 1437639"/>
                <a:gd name="T69" fmla="*/ 513079 h 5130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37639" h="513079">
                  <a:moveTo>
                    <a:pt x="1282477" y="109319"/>
                  </a:moveTo>
                  <a:lnTo>
                    <a:pt x="1264879" y="54483"/>
                  </a:lnTo>
                  <a:lnTo>
                    <a:pt x="0" y="457962"/>
                  </a:lnTo>
                  <a:lnTo>
                    <a:pt x="16764" y="512826"/>
                  </a:lnTo>
                  <a:lnTo>
                    <a:pt x="1282477" y="109319"/>
                  </a:lnTo>
                  <a:close/>
                </a:path>
                <a:path w="1437639" h="513079">
                  <a:moveTo>
                    <a:pt x="1437132" y="29717"/>
                  </a:moveTo>
                  <a:lnTo>
                    <a:pt x="1247394" y="0"/>
                  </a:lnTo>
                  <a:lnTo>
                    <a:pt x="1264879" y="54483"/>
                  </a:lnTo>
                  <a:lnTo>
                    <a:pt x="1292352" y="45719"/>
                  </a:lnTo>
                  <a:lnTo>
                    <a:pt x="1309878" y="100583"/>
                  </a:lnTo>
                  <a:lnTo>
                    <a:pt x="1309878" y="154144"/>
                  </a:lnTo>
                  <a:lnTo>
                    <a:pt x="1437132" y="29717"/>
                  </a:lnTo>
                  <a:close/>
                </a:path>
                <a:path w="1437639" h="513079">
                  <a:moveTo>
                    <a:pt x="1309878" y="100583"/>
                  </a:moveTo>
                  <a:lnTo>
                    <a:pt x="1292352" y="45719"/>
                  </a:lnTo>
                  <a:lnTo>
                    <a:pt x="1264879" y="54483"/>
                  </a:lnTo>
                  <a:lnTo>
                    <a:pt x="1282477" y="109319"/>
                  </a:lnTo>
                  <a:lnTo>
                    <a:pt x="1309878" y="100583"/>
                  </a:lnTo>
                  <a:close/>
                </a:path>
                <a:path w="1437639" h="513079">
                  <a:moveTo>
                    <a:pt x="1309878" y="154144"/>
                  </a:moveTo>
                  <a:lnTo>
                    <a:pt x="1309878" y="100583"/>
                  </a:lnTo>
                  <a:lnTo>
                    <a:pt x="1282477" y="109319"/>
                  </a:lnTo>
                  <a:lnTo>
                    <a:pt x="1299972" y="163829"/>
                  </a:lnTo>
                  <a:lnTo>
                    <a:pt x="1309878" y="154144"/>
                  </a:lnTo>
                  <a:close/>
                </a:path>
              </a:pathLst>
            </a:custGeom>
            <a:solidFill>
              <a:srgbClr val="0449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06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429000" cy="4873752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b="1" dirty="0" smtClean="0"/>
              <a:t>Implicit Curves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dirty="0" smtClean="0"/>
              <a:t>An </a:t>
            </a:r>
            <a:r>
              <a:rPr lang="en-US" dirty="0"/>
              <a:t>implicit function is used to define the implicit </a:t>
            </a:r>
            <a:r>
              <a:rPr lang="en-US" dirty="0" smtClean="0"/>
              <a:t>curve</a:t>
            </a:r>
          </a:p>
          <a:p>
            <a:pPr marL="457200" indent="-457200" algn="just"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 f(x</a:t>
            </a:r>
            <a:r>
              <a:rPr lang="en-US" b="1" dirty="0"/>
              <a:t>, y) = 0</a:t>
            </a:r>
            <a:endParaRPr lang="en-US" dirty="0"/>
          </a:p>
          <a:p>
            <a:pPr algn="just"/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438400"/>
            <a:ext cx="3694496" cy="22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2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Illumination </a:t>
            </a:r>
            <a:r>
              <a:rPr lang="en-US" spc="-5" dirty="0"/>
              <a:t>Model</a:t>
            </a:r>
            <a:r>
              <a:rPr lang="en-US" spc="-65" dirty="0"/>
              <a:t> </a:t>
            </a:r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65760" lvl="1" indent="0" algn="just">
              <a:lnSpc>
                <a:spcPts val="2875"/>
              </a:lnSpc>
              <a:buNone/>
            </a:pPr>
            <a:r>
              <a:rPr lang="en-US" sz="2400" dirty="0" smtClean="0">
                <a:cs typeface="Arial" charset="0"/>
              </a:rPr>
              <a:t>2. </a:t>
            </a:r>
            <a:r>
              <a:rPr lang="en-US" sz="2400" dirty="0" smtClean="0">
                <a:solidFill>
                  <a:srgbClr val="FE3657"/>
                </a:solidFill>
                <a:cs typeface="Arial" charset="0"/>
              </a:rPr>
              <a:t>Surface : </a:t>
            </a:r>
            <a:r>
              <a:rPr lang="en-US" sz="2400" dirty="0"/>
              <a:t>The lightning impact is also determined by the location of the ground and the configurations of all the surrounding surfaces.</a:t>
            </a:r>
            <a:r>
              <a:rPr lang="en-US" sz="2400" dirty="0" smtClean="0">
                <a:solidFill>
                  <a:srgbClr val="FE3657"/>
                </a:solidFill>
                <a:cs typeface="Arial" charset="0"/>
              </a:rPr>
              <a:t> </a:t>
            </a:r>
          </a:p>
          <a:p>
            <a:pPr lvl="2" algn="just">
              <a:lnSpc>
                <a:spcPts val="2875"/>
              </a:lnSpc>
              <a:buFontTx/>
              <a:buChar char="•"/>
            </a:pPr>
            <a:r>
              <a:rPr lang="en-US" sz="2400" dirty="0" smtClean="0">
                <a:cs typeface="Arial" charset="0"/>
              </a:rPr>
              <a:t>Position</a:t>
            </a:r>
            <a:endParaRPr lang="en-US" sz="2400" dirty="0">
              <a:cs typeface="Arial" charset="0"/>
            </a:endParaRPr>
          </a:p>
          <a:p>
            <a:pPr lvl="2" algn="just">
              <a:lnSpc>
                <a:spcPts val="2875"/>
              </a:lnSpc>
              <a:buFontTx/>
              <a:buChar char="•"/>
            </a:pPr>
            <a:r>
              <a:rPr lang="en-US" sz="2400" dirty="0">
                <a:cs typeface="Arial" charset="0"/>
              </a:rPr>
              <a:t>Reflectance properties</a:t>
            </a:r>
          </a:p>
          <a:p>
            <a:pPr lvl="2" algn="just">
              <a:lnSpc>
                <a:spcPts val="2875"/>
              </a:lnSpc>
              <a:buFontTx/>
              <a:buChar char="•"/>
            </a:pPr>
            <a:r>
              <a:rPr lang="en-US" sz="2400" dirty="0">
                <a:cs typeface="Arial" charset="0"/>
              </a:rPr>
              <a:t>Position of nearby </a:t>
            </a:r>
            <a:r>
              <a:rPr lang="en-US" sz="2400" dirty="0" smtClean="0">
                <a:cs typeface="Arial" charset="0"/>
              </a:rPr>
              <a:t>surfaces</a:t>
            </a:r>
          </a:p>
          <a:p>
            <a:pPr marL="731520" lvl="2" indent="0" algn="just">
              <a:lnSpc>
                <a:spcPts val="2875"/>
              </a:lnSpc>
              <a:buNone/>
            </a:pPr>
            <a:endParaRPr lang="en-US" sz="2400" dirty="0">
              <a:cs typeface="Arial" charset="0"/>
            </a:endParaRPr>
          </a:p>
          <a:p>
            <a:pPr marL="365760" lvl="1" indent="0" algn="just">
              <a:lnSpc>
                <a:spcPts val="2875"/>
              </a:lnSpc>
              <a:buNone/>
            </a:pPr>
            <a:r>
              <a:rPr lang="en-US" sz="2400" dirty="0" smtClean="0">
                <a:cs typeface="Arial" charset="0"/>
              </a:rPr>
              <a:t>3. </a:t>
            </a:r>
            <a:r>
              <a:rPr lang="en-US" sz="2400" dirty="0" smtClean="0">
                <a:solidFill>
                  <a:srgbClr val="FE3657"/>
                </a:solidFill>
                <a:cs typeface="Arial" charset="0"/>
              </a:rPr>
              <a:t>Eye (</a:t>
            </a:r>
            <a:r>
              <a:rPr lang="en-US" sz="2400" dirty="0">
                <a:solidFill>
                  <a:srgbClr val="FE3657"/>
                </a:solidFill>
                <a:cs typeface="Arial" charset="0"/>
              </a:rPr>
              <a:t>camera</a:t>
            </a:r>
            <a:r>
              <a:rPr lang="en-US" sz="2400" dirty="0" smtClean="0">
                <a:solidFill>
                  <a:srgbClr val="FE3657"/>
                </a:solidFill>
                <a:cs typeface="Arial" charset="0"/>
              </a:rPr>
              <a:t>): </a:t>
            </a:r>
            <a:endParaRPr lang="en-US" sz="2400" dirty="0">
              <a:cs typeface="Arial" charset="0"/>
            </a:endParaRPr>
          </a:p>
          <a:p>
            <a:pPr lvl="2" algn="just">
              <a:lnSpc>
                <a:spcPts val="2875"/>
              </a:lnSpc>
              <a:buFontTx/>
              <a:buChar char="•"/>
            </a:pPr>
            <a:r>
              <a:rPr lang="en-US" sz="2400" dirty="0">
                <a:cs typeface="Arial" charset="0"/>
              </a:rPr>
              <a:t>Position</a:t>
            </a:r>
          </a:p>
          <a:p>
            <a:pPr lvl="2" algn="just">
              <a:lnSpc>
                <a:spcPts val="2875"/>
              </a:lnSpc>
              <a:buFontTx/>
              <a:buChar char="•"/>
            </a:pPr>
            <a:r>
              <a:rPr lang="en-US" sz="2400" dirty="0">
                <a:cs typeface="Arial" charset="0"/>
              </a:rPr>
              <a:t>Sensor spectrum sensitivities</a:t>
            </a:r>
          </a:p>
          <a:p>
            <a:pPr algn="just"/>
            <a:endParaRPr lang="en-US" dirty="0"/>
          </a:p>
        </p:txBody>
      </p:sp>
      <p:grpSp>
        <p:nvGrpSpPr>
          <p:cNvPr id="4" name="object 4"/>
          <p:cNvGrpSpPr>
            <a:grpSpLocks/>
          </p:cNvGrpSpPr>
          <p:nvPr/>
        </p:nvGrpSpPr>
        <p:grpSpPr bwMode="auto">
          <a:xfrm>
            <a:off x="6096000" y="3962400"/>
            <a:ext cx="2362200" cy="1981200"/>
            <a:chOff x="3033902" y="4157471"/>
            <a:chExt cx="3255010" cy="2493010"/>
          </a:xfrm>
        </p:grpSpPr>
        <p:sp>
          <p:nvSpPr>
            <p:cNvPr id="5" name="object 5"/>
            <p:cNvSpPr>
              <a:spLocks noChangeArrowheads="1"/>
            </p:cNvSpPr>
            <p:nvPr/>
          </p:nvSpPr>
          <p:spPr bwMode="auto">
            <a:xfrm>
              <a:off x="6110477" y="5283326"/>
              <a:ext cx="10160" cy="0"/>
            </a:xfrm>
            <a:custGeom>
              <a:avLst/>
              <a:gdLst>
                <a:gd name="T0" fmla="*/ 0 w 10160"/>
                <a:gd name="T1" fmla="*/ 9905 w 10160"/>
                <a:gd name="T2" fmla="*/ 0 60000 65536"/>
                <a:gd name="T3" fmla="*/ 0 60000 65536"/>
                <a:gd name="T4" fmla="*/ 0 w 10160"/>
                <a:gd name="T5" fmla="*/ 10160 w 101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0160">
                  <a:moveTo>
                    <a:pt x="0" y="0"/>
                  </a:moveTo>
                  <a:lnTo>
                    <a:pt x="9905" y="0"/>
                  </a:lnTo>
                </a:path>
              </a:pathLst>
            </a:custGeom>
            <a:noFill/>
            <a:ln w="9905">
              <a:solidFill>
                <a:srgbClr val="52525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object 6"/>
            <p:cNvSpPr>
              <a:spLocks noChangeArrowheads="1"/>
            </p:cNvSpPr>
            <p:nvPr/>
          </p:nvSpPr>
          <p:spPr bwMode="auto">
            <a:xfrm>
              <a:off x="5922263" y="5313044"/>
              <a:ext cx="10160" cy="0"/>
            </a:xfrm>
            <a:custGeom>
              <a:avLst/>
              <a:gdLst>
                <a:gd name="T0" fmla="*/ 0 w 10160"/>
                <a:gd name="T1" fmla="*/ 9905 w 10160"/>
                <a:gd name="T2" fmla="*/ 0 60000 65536"/>
                <a:gd name="T3" fmla="*/ 0 60000 65536"/>
                <a:gd name="T4" fmla="*/ 0 w 10160"/>
                <a:gd name="T5" fmla="*/ 10160 w 101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0160">
                  <a:moveTo>
                    <a:pt x="0" y="0"/>
                  </a:moveTo>
                  <a:lnTo>
                    <a:pt x="9905" y="0"/>
                  </a:lnTo>
                </a:path>
              </a:pathLst>
            </a:custGeom>
            <a:noFill/>
            <a:ln w="9905">
              <a:solidFill>
                <a:srgbClr val="EDEDE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object 7"/>
            <p:cNvSpPr>
              <a:spLocks noChangeArrowheads="1"/>
            </p:cNvSpPr>
            <p:nvPr/>
          </p:nvSpPr>
          <p:spPr bwMode="auto">
            <a:xfrm>
              <a:off x="5872733" y="5278373"/>
              <a:ext cx="416051" cy="247649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object 8"/>
            <p:cNvSpPr>
              <a:spLocks noChangeArrowheads="1"/>
            </p:cNvSpPr>
            <p:nvPr/>
          </p:nvSpPr>
          <p:spPr bwMode="auto">
            <a:xfrm>
              <a:off x="3220973" y="4195571"/>
              <a:ext cx="265430" cy="284480"/>
            </a:xfrm>
            <a:custGeom>
              <a:avLst/>
              <a:gdLst>
                <a:gd name="T0" fmla="*/ 132587 w 265429"/>
                <a:gd name="T1" fmla="*/ 0 h 284479"/>
                <a:gd name="T2" fmla="*/ 90708 w 265429"/>
                <a:gd name="T3" fmla="*/ 7284 h 284479"/>
                <a:gd name="T4" fmla="*/ 54315 w 265429"/>
                <a:gd name="T5" fmla="*/ 27553 h 284479"/>
                <a:gd name="T6" fmla="*/ 25603 w 265429"/>
                <a:gd name="T7" fmla="*/ 58430 h 284479"/>
                <a:gd name="T8" fmla="*/ 6766 w 265429"/>
                <a:gd name="T9" fmla="*/ 97536 h 284479"/>
                <a:gd name="T10" fmla="*/ 0 w 265429"/>
                <a:gd name="T11" fmla="*/ 142494 h 284479"/>
                <a:gd name="T12" fmla="*/ 6766 w 265429"/>
                <a:gd name="T13" fmla="*/ 187373 h 284479"/>
                <a:gd name="T14" fmla="*/ 25603 w 265429"/>
                <a:gd name="T15" fmla="*/ 226290 h 284479"/>
                <a:gd name="T16" fmla="*/ 54315 w 265429"/>
                <a:gd name="T17" fmla="*/ 256941 h 284479"/>
                <a:gd name="T18" fmla="*/ 90708 w 265429"/>
                <a:gd name="T19" fmla="*/ 277021 h 284479"/>
                <a:gd name="T20" fmla="*/ 132587 w 265429"/>
                <a:gd name="T21" fmla="*/ 284226 h 284479"/>
                <a:gd name="T22" fmla="*/ 174468 w 265429"/>
                <a:gd name="T23" fmla="*/ 277021 h 284479"/>
                <a:gd name="T24" fmla="*/ 210861 w 265429"/>
                <a:gd name="T25" fmla="*/ 256941 h 284479"/>
                <a:gd name="T26" fmla="*/ 239573 w 265429"/>
                <a:gd name="T27" fmla="*/ 226290 h 284479"/>
                <a:gd name="T28" fmla="*/ 258410 w 265429"/>
                <a:gd name="T29" fmla="*/ 187373 h 284479"/>
                <a:gd name="T30" fmla="*/ 265176 w 265429"/>
                <a:gd name="T31" fmla="*/ 142494 h 284479"/>
                <a:gd name="T32" fmla="*/ 258410 w 265429"/>
                <a:gd name="T33" fmla="*/ 97535 h 284479"/>
                <a:gd name="T34" fmla="*/ 239573 w 265429"/>
                <a:gd name="T35" fmla="*/ 58430 h 284479"/>
                <a:gd name="T36" fmla="*/ 210861 w 265429"/>
                <a:gd name="T37" fmla="*/ 27553 h 284479"/>
                <a:gd name="T38" fmla="*/ 174468 w 265429"/>
                <a:gd name="T39" fmla="*/ 7284 h 284479"/>
                <a:gd name="T40" fmla="*/ 132587 w 265429"/>
                <a:gd name="T41" fmla="*/ 0 h 2844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5429"/>
                <a:gd name="T64" fmla="*/ 0 h 284479"/>
                <a:gd name="T65" fmla="*/ 265429 w 265429"/>
                <a:gd name="T66" fmla="*/ 284479 h 2844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5429" h="284479">
                  <a:moveTo>
                    <a:pt x="132587" y="0"/>
                  </a:moveTo>
                  <a:lnTo>
                    <a:pt x="90708" y="7284"/>
                  </a:lnTo>
                  <a:lnTo>
                    <a:pt x="54315" y="27553"/>
                  </a:lnTo>
                  <a:lnTo>
                    <a:pt x="25603" y="58430"/>
                  </a:lnTo>
                  <a:lnTo>
                    <a:pt x="6766" y="97536"/>
                  </a:lnTo>
                  <a:lnTo>
                    <a:pt x="0" y="142493"/>
                  </a:lnTo>
                  <a:lnTo>
                    <a:pt x="6766" y="187372"/>
                  </a:lnTo>
                  <a:lnTo>
                    <a:pt x="25603" y="226289"/>
                  </a:lnTo>
                  <a:lnTo>
                    <a:pt x="54315" y="256940"/>
                  </a:lnTo>
                  <a:lnTo>
                    <a:pt x="90708" y="277020"/>
                  </a:lnTo>
                  <a:lnTo>
                    <a:pt x="132587" y="284225"/>
                  </a:lnTo>
                  <a:lnTo>
                    <a:pt x="174467" y="277020"/>
                  </a:lnTo>
                  <a:lnTo>
                    <a:pt x="210860" y="256940"/>
                  </a:lnTo>
                  <a:lnTo>
                    <a:pt x="239572" y="226289"/>
                  </a:lnTo>
                  <a:lnTo>
                    <a:pt x="258409" y="187372"/>
                  </a:lnTo>
                  <a:lnTo>
                    <a:pt x="265175" y="142493"/>
                  </a:lnTo>
                  <a:lnTo>
                    <a:pt x="258409" y="97535"/>
                  </a:lnTo>
                  <a:lnTo>
                    <a:pt x="239572" y="58430"/>
                  </a:lnTo>
                  <a:lnTo>
                    <a:pt x="210860" y="27553"/>
                  </a:lnTo>
                  <a:lnTo>
                    <a:pt x="174467" y="7284"/>
                  </a:lnTo>
                  <a:lnTo>
                    <a:pt x="132587" y="0"/>
                  </a:lnTo>
                  <a:close/>
                </a:path>
              </a:pathLst>
            </a:custGeom>
            <a:noFill/>
            <a:ln w="76200">
              <a:solidFill>
                <a:srgbClr val="F9A70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object 9"/>
            <p:cNvSpPr>
              <a:spLocks noChangeArrowheads="1"/>
            </p:cNvSpPr>
            <p:nvPr/>
          </p:nvSpPr>
          <p:spPr bwMode="auto">
            <a:xfrm>
              <a:off x="3062477" y="4309871"/>
              <a:ext cx="793750" cy="626110"/>
            </a:xfrm>
            <a:custGeom>
              <a:avLst/>
              <a:gdLst>
                <a:gd name="T0" fmla="*/ 293370 w 793750"/>
                <a:gd name="T1" fmla="*/ 169925 h 626110"/>
                <a:gd name="T2" fmla="*/ 293370 w 793750"/>
                <a:gd name="T3" fmla="*/ 625601 h 626110"/>
                <a:gd name="T4" fmla="*/ 211074 w 793750"/>
                <a:gd name="T5" fmla="*/ 152400 h 626110"/>
                <a:gd name="T6" fmla="*/ 0 w 793750"/>
                <a:gd name="T7" fmla="*/ 495300 h 626110"/>
                <a:gd name="T8" fmla="*/ 793242 w 793750"/>
                <a:gd name="T9" fmla="*/ 0 h 626110"/>
                <a:gd name="T10" fmla="*/ 423672 w 793750"/>
                <a:gd name="T11" fmla="*/ 0 h 626110"/>
                <a:gd name="T12" fmla="*/ 423672 w 793750"/>
                <a:gd name="T13" fmla="*/ 112775 h 626110"/>
                <a:gd name="T14" fmla="*/ 741426 w 793750"/>
                <a:gd name="T15" fmla="*/ 398525 h 6261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93750"/>
                <a:gd name="T25" fmla="*/ 0 h 626110"/>
                <a:gd name="T26" fmla="*/ 793750 w 793750"/>
                <a:gd name="T27" fmla="*/ 626110 h 6261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93750" h="626110">
                  <a:moveTo>
                    <a:pt x="293370" y="169925"/>
                  </a:moveTo>
                  <a:lnTo>
                    <a:pt x="293370" y="625601"/>
                  </a:lnTo>
                </a:path>
                <a:path w="793750" h="626110">
                  <a:moveTo>
                    <a:pt x="211074" y="152400"/>
                  </a:moveTo>
                  <a:lnTo>
                    <a:pt x="0" y="495300"/>
                  </a:lnTo>
                </a:path>
                <a:path w="793750" h="626110">
                  <a:moveTo>
                    <a:pt x="793242" y="0"/>
                  </a:moveTo>
                  <a:lnTo>
                    <a:pt x="423672" y="0"/>
                  </a:lnTo>
                </a:path>
                <a:path w="793750" h="626110">
                  <a:moveTo>
                    <a:pt x="423672" y="112775"/>
                  </a:moveTo>
                  <a:lnTo>
                    <a:pt x="741426" y="398525"/>
                  </a:lnTo>
                </a:path>
              </a:pathLst>
            </a:custGeom>
            <a:noFill/>
            <a:ln w="57150">
              <a:solidFill>
                <a:srgbClr val="F9A70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object 10"/>
            <p:cNvSpPr>
              <a:spLocks noChangeArrowheads="1"/>
            </p:cNvSpPr>
            <p:nvPr/>
          </p:nvSpPr>
          <p:spPr bwMode="auto">
            <a:xfrm>
              <a:off x="4173474" y="5846825"/>
              <a:ext cx="530860" cy="797560"/>
            </a:xfrm>
            <a:custGeom>
              <a:avLst/>
              <a:gdLst>
                <a:gd name="T0" fmla="*/ 530351 w 530860"/>
                <a:gd name="T1" fmla="*/ 697230 h 797559"/>
                <a:gd name="T2" fmla="*/ 530351 w 530860"/>
                <a:gd name="T3" fmla="*/ 99822 h 797559"/>
                <a:gd name="T4" fmla="*/ 520869 w 530860"/>
                <a:gd name="T5" fmla="*/ 73113 h 797559"/>
                <a:gd name="T6" fmla="*/ 452627 w 530860"/>
                <a:gd name="T7" fmla="*/ 29051 h 797559"/>
                <a:gd name="T8" fmla="*/ 398949 w 530860"/>
                <a:gd name="T9" fmla="*/ 13518 h 797559"/>
                <a:gd name="T10" fmla="*/ 335618 w 530860"/>
                <a:gd name="T11" fmla="*/ 3531 h 797559"/>
                <a:gd name="T12" fmla="*/ 265175 w 530860"/>
                <a:gd name="T13" fmla="*/ 0 h 797559"/>
                <a:gd name="T14" fmla="*/ 194733 w 530860"/>
                <a:gd name="T15" fmla="*/ 3531 h 797559"/>
                <a:gd name="T16" fmla="*/ 131402 w 530860"/>
                <a:gd name="T17" fmla="*/ 13518 h 797559"/>
                <a:gd name="T18" fmla="*/ 77723 w 530860"/>
                <a:gd name="T19" fmla="*/ 29051 h 797559"/>
                <a:gd name="T20" fmla="*/ 36237 w 530860"/>
                <a:gd name="T21" fmla="*/ 49219 h 797559"/>
                <a:gd name="T22" fmla="*/ 0 w 530860"/>
                <a:gd name="T23" fmla="*/ 99822 h 797559"/>
                <a:gd name="T24" fmla="*/ 0 w 530860"/>
                <a:gd name="T25" fmla="*/ 697230 h 797559"/>
                <a:gd name="T26" fmla="*/ 36237 w 530860"/>
                <a:gd name="T27" fmla="*/ 747494 h 797559"/>
                <a:gd name="T28" fmla="*/ 77724 w 530860"/>
                <a:gd name="T29" fmla="*/ 767715 h 797559"/>
                <a:gd name="T30" fmla="*/ 131402 w 530860"/>
                <a:gd name="T31" fmla="*/ 783365 h 797559"/>
                <a:gd name="T32" fmla="*/ 194733 w 530860"/>
                <a:gd name="T33" fmla="*/ 793468 h 797559"/>
                <a:gd name="T34" fmla="*/ 265175 w 530860"/>
                <a:gd name="T35" fmla="*/ 797052 h 797559"/>
                <a:gd name="T36" fmla="*/ 335618 w 530860"/>
                <a:gd name="T37" fmla="*/ 793468 h 797559"/>
                <a:gd name="T38" fmla="*/ 398949 w 530860"/>
                <a:gd name="T39" fmla="*/ 783365 h 797559"/>
                <a:gd name="T40" fmla="*/ 452628 w 530860"/>
                <a:gd name="T41" fmla="*/ 767716 h 797559"/>
                <a:gd name="T42" fmla="*/ 494114 w 530860"/>
                <a:gd name="T43" fmla="*/ 747494 h 797559"/>
                <a:gd name="T44" fmla="*/ 530351 w 530860"/>
                <a:gd name="T45" fmla="*/ 697230 h 7975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30860"/>
                <a:gd name="T70" fmla="*/ 0 h 797559"/>
                <a:gd name="T71" fmla="*/ 530860 w 530860"/>
                <a:gd name="T72" fmla="*/ 797559 h 7975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30860" h="797559">
                  <a:moveTo>
                    <a:pt x="530351" y="697229"/>
                  </a:moveTo>
                  <a:lnTo>
                    <a:pt x="530351" y="99822"/>
                  </a:lnTo>
                  <a:lnTo>
                    <a:pt x="520869" y="73113"/>
                  </a:lnTo>
                  <a:lnTo>
                    <a:pt x="452627" y="29051"/>
                  </a:lnTo>
                  <a:lnTo>
                    <a:pt x="398949" y="13518"/>
                  </a:lnTo>
                  <a:lnTo>
                    <a:pt x="335618" y="3531"/>
                  </a:lnTo>
                  <a:lnTo>
                    <a:pt x="265175" y="0"/>
                  </a:lnTo>
                  <a:lnTo>
                    <a:pt x="194733" y="3531"/>
                  </a:lnTo>
                  <a:lnTo>
                    <a:pt x="131402" y="13518"/>
                  </a:lnTo>
                  <a:lnTo>
                    <a:pt x="77723" y="29051"/>
                  </a:lnTo>
                  <a:lnTo>
                    <a:pt x="36237" y="49219"/>
                  </a:lnTo>
                  <a:lnTo>
                    <a:pt x="0" y="99822"/>
                  </a:lnTo>
                  <a:lnTo>
                    <a:pt x="0" y="697229"/>
                  </a:lnTo>
                  <a:lnTo>
                    <a:pt x="36237" y="747493"/>
                  </a:lnTo>
                  <a:lnTo>
                    <a:pt x="77724" y="767714"/>
                  </a:lnTo>
                  <a:lnTo>
                    <a:pt x="131402" y="783364"/>
                  </a:lnTo>
                  <a:lnTo>
                    <a:pt x="194733" y="793467"/>
                  </a:lnTo>
                  <a:lnTo>
                    <a:pt x="265175" y="797051"/>
                  </a:lnTo>
                  <a:lnTo>
                    <a:pt x="335618" y="793467"/>
                  </a:lnTo>
                  <a:lnTo>
                    <a:pt x="398949" y="783364"/>
                  </a:lnTo>
                  <a:lnTo>
                    <a:pt x="452628" y="767715"/>
                  </a:lnTo>
                  <a:lnTo>
                    <a:pt x="494114" y="747493"/>
                  </a:lnTo>
                  <a:lnTo>
                    <a:pt x="530351" y="697229"/>
                  </a:lnTo>
                  <a:close/>
                </a:path>
              </a:pathLst>
            </a:custGeom>
            <a:solidFill>
              <a:srgbClr val="B4C9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object 11"/>
            <p:cNvSpPr>
              <a:spLocks noChangeArrowheads="1"/>
            </p:cNvSpPr>
            <p:nvPr/>
          </p:nvSpPr>
          <p:spPr bwMode="auto">
            <a:xfrm>
              <a:off x="4173474" y="5846825"/>
              <a:ext cx="530860" cy="199390"/>
            </a:xfrm>
            <a:custGeom>
              <a:avLst/>
              <a:gdLst>
                <a:gd name="T0" fmla="*/ 530351 w 530860"/>
                <a:gd name="T1" fmla="*/ 99823 h 199389"/>
                <a:gd name="T2" fmla="*/ 494114 w 530860"/>
                <a:gd name="T3" fmla="*/ 49219 h 199389"/>
                <a:gd name="T4" fmla="*/ 452627 w 530860"/>
                <a:gd name="T5" fmla="*/ 29051 h 199389"/>
                <a:gd name="T6" fmla="*/ 398949 w 530860"/>
                <a:gd name="T7" fmla="*/ 13518 h 199389"/>
                <a:gd name="T8" fmla="*/ 335618 w 530860"/>
                <a:gd name="T9" fmla="*/ 3531 h 199389"/>
                <a:gd name="T10" fmla="*/ 265175 w 530860"/>
                <a:gd name="T11" fmla="*/ 0 h 199389"/>
                <a:gd name="T12" fmla="*/ 194733 w 530860"/>
                <a:gd name="T13" fmla="*/ 3531 h 199389"/>
                <a:gd name="T14" fmla="*/ 131402 w 530860"/>
                <a:gd name="T15" fmla="*/ 13518 h 199389"/>
                <a:gd name="T16" fmla="*/ 77723 w 530860"/>
                <a:gd name="T17" fmla="*/ 29051 h 199389"/>
                <a:gd name="T18" fmla="*/ 36237 w 530860"/>
                <a:gd name="T19" fmla="*/ 49219 h 199389"/>
                <a:gd name="T20" fmla="*/ 0 w 530860"/>
                <a:gd name="T21" fmla="*/ 99823 h 199389"/>
                <a:gd name="T22" fmla="*/ 9482 w 530860"/>
                <a:gd name="T23" fmla="*/ 126210 h 199389"/>
                <a:gd name="T24" fmla="*/ 77724 w 530860"/>
                <a:gd name="T25" fmla="*/ 169926 h 199389"/>
                <a:gd name="T26" fmla="*/ 131402 w 530860"/>
                <a:gd name="T27" fmla="*/ 185392 h 199389"/>
                <a:gd name="T28" fmla="*/ 194733 w 530860"/>
                <a:gd name="T29" fmla="*/ 195355 h 199389"/>
                <a:gd name="T30" fmla="*/ 265175 w 530860"/>
                <a:gd name="T31" fmla="*/ 198882 h 199389"/>
                <a:gd name="T32" fmla="*/ 335618 w 530860"/>
                <a:gd name="T33" fmla="*/ 195355 h 199389"/>
                <a:gd name="T34" fmla="*/ 398949 w 530860"/>
                <a:gd name="T35" fmla="*/ 185392 h 199389"/>
                <a:gd name="T36" fmla="*/ 452628 w 530860"/>
                <a:gd name="T37" fmla="*/ 169926 h 199389"/>
                <a:gd name="T38" fmla="*/ 494114 w 530860"/>
                <a:gd name="T39" fmla="*/ 149889 h 199389"/>
                <a:gd name="T40" fmla="*/ 530351 w 530860"/>
                <a:gd name="T41" fmla="*/ 99823 h 1993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30860"/>
                <a:gd name="T64" fmla="*/ 0 h 199389"/>
                <a:gd name="T65" fmla="*/ 530860 w 530860"/>
                <a:gd name="T66" fmla="*/ 199389 h 19938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30860" h="199389">
                  <a:moveTo>
                    <a:pt x="530351" y="99822"/>
                  </a:moveTo>
                  <a:lnTo>
                    <a:pt x="494114" y="49219"/>
                  </a:lnTo>
                  <a:lnTo>
                    <a:pt x="452627" y="29051"/>
                  </a:lnTo>
                  <a:lnTo>
                    <a:pt x="398949" y="13518"/>
                  </a:lnTo>
                  <a:lnTo>
                    <a:pt x="335618" y="3531"/>
                  </a:lnTo>
                  <a:lnTo>
                    <a:pt x="265175" y="0"/>
                  </a:lnTo>
                  <a:lnTo>
                    <a:pt x="194733" y="3531"/>
                  </a:lnTo>
                  <a:lnTo>
                    <a:pt x="131402" y="13518"/>
                  </a:lnTo>
                  <a:lnTo>
                    <a:pt x="77723" y="29051"/>
                  </a:lnTo>
                  <a:lnTo>
                    <a:pt x="36237" y="49219"/>
                  </a:lnTo>
                  <a:lnTo>
                    <a:pt x="0" y="99822"/>
                  </a:lnTo>
                  <a:lnTo>
                    <a:pt x="9482" y="126209"/>
                  </a:lnTo>
                  <a:lnTo>
                    <a:pt x="77724" y="169925"/>
                  </a:lnTo>
                  <a:lnTo>
                    <a:pt x="131402" y="185391"/>
                  </a:lnTo>
                  <a:lnTo>
                    <a:pt x="194733" y="195354"/>
                  </a:lnTo>
                  <a:lnTo>
                    <a:pt x="265175" y="198881"/>
                  </a:lnTo>
                  <a:lnTo>
                    <a:pt x="335618" y="195354"/>
                  </a:lnTo>
                  <a:lnTo>
                    <a:pt x="398949" y="185391"/>
                  </a:lnTo>
                  <a:lnTo>
                    <a:pt x="452628" y="169925"/>
                  </a:lnTo>
                  <a:lnTo>
                    <a:pt x="494114" y="149888"/>
                  </a:lnTo>
                  <a:lnTo>
                    <a:pt x="530351" y="99822"/>
                  </a:lnTo>
                  <a:close/>
                </a:path>
              </a:pathLst>
            </a:custGeom>
            <a:solidFill>
              <a:srgbClr val="C3D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object 12"/>
            <p:cNvSpPr>
              <a:spLocks noChangeArrowheads="1"/>
            </p:cNvSpPr>
            <p:nvPr/>
          </p:nvSpPr>
          <p:spPr bwMode="auto">
            <a:xfrm>
              <a:off x="4173474" y="5846825"/>
              <a:ext cx="530860" cy="797560"/>
            </a:xfrm>
            <a:custGeom>
              <a:avLst/>
              <a:gdLst>
                <a:gd name="T0" fmla="*/ 265175 w 530860"/>
                <a:gd name="T1" fmla="*/ 0 h 797559"/>
                <a:gd name="T2" fmla="*/ 194733 w 530860"/>
                <a:gd name="T3" fmla="*/ 3531 h 797559"/>
                <a:gd name="T4" fmla="*/ 131402 w 530860"/>
                <a:gd name="T5" fmla="*/ 13518 h 797559"/>
                <a:gd name="T6" fmla="*/ 77723 w 530860"/>
                <a:gd name="T7" fmla="*/ 29051 h 797559"/>
                <a:gd name="T8" fmla="*/ 36237 w 530860"/>
                <a:gd name="T9" fmla="*/ 49219 h 797559"/>
                <a:gd name="T10" fmla="*/ 0 w 530860"/>
                <a:gd name="T11" fmla="*/ 99822 h 797559"/>
                <a:gd name="T12" fmla="*/ 0 w 530860"/>
                <a:gd name="T13" fmla="*/ 697230 h 797559"/>
                <a:gd name="T14" fmla="*/ 36237 w 530860"/>
                <a:gd name="T15" fmla="*/ 747494 h 797559"/>
                <a:gd name="T16" fmla="*/ 77724 w 530860"/>
                <a:gd name="T17" fmla="*/ 767715 h 797559"/>
                <a:gd name="T18" fmla="*/ 131402 w 530860"/>
                <a:gd name="T19" fmla="*/ 783365 h 797559"/>
                <a:gd name="T20" fmla="*/ 194733 w 530860"/>
                <a:gd name="T21" fmla="*/ 793468 h 797559"/>
                <a:gd name="T22" fmla="*/ 265175 w 530860"/>
                <a:gd name="T23" fmla="*/ 797052 h 797559"/>
                <a:gd name="T24" fmla="*/ 335618 w 530860"/>
                <a:gd name="T25" fmla="*/ 793468 h 797559"/>
                <a:gd name="T26" fmla="*/ 398949 w 530860"/>
                <a:gd name="T27" fmla="*/ 783365 h 797559"/>
                <a:gd name="T28" fmla="*/ 452628 w 530860"/>
                <a:gd name="T29" fmla="*/ 767716 h 797559"/>
                <a:gd name="T30" fmla="*/ 494114 w 530860"/>
                <a:gd name="T31" fmla="*/ 747494 h 797559"/>
                <a:gd name="T32" fmla="*/ 530351 w 530860"/>
                <a:gd name="T33" fmla="*/ 697230 h 797559"/>
                <a:gd name="T34" fmla="*/ 530351 w 530860"/>
                <a:gd name="T35" fmla="*/ 99822 h 797559"/>
                <a:gd name="T36" fmla="*/ 494114 w 530860"/>
                <a:gd name="T37" fmla="*/ 49219 h 797559"/>
                <a:gd name="T38" fmla="*/ 452627 w 530860"/>
                <a:gd name="T39" fmla="*/ 29051 h 797559"/>
                <a:gd name="T40" fmla="*/ 398949 w 530860"/>
                <a:gd name="T41" fmla="*/ 13518 h 797559"/>
                <a:gd name="T42" fmla="*/ 335618 w 530860"/>
                <a:gd name="T43" fmla="*/ 3531 h 797559"/>
                <a:gd name="T44" fmla="*/ 265175 w 530860"/>
                <a:gd name="T45" fmla="*/ 0 h 797559"/>
                <a:gd name="T46" fmla="*/ 0 w 530860"/>
                <a:gd name="T47" fmla="*/ 99822 h 797559"/>
                <a:gd name="T48" fmla="*/ 36237 w 530860"/>
                <a:gd name="T49" fmla="*/ 149888 h 797559"/>
                <a:gd name="T50" fmla="*/ 77724 w 530860"/>
                <a:gd name="T51" fmla="*/ 169925 h 797559"/>
                <a:gd name="T52" fmla="*/ 131402 w 530860"/>
                <a:gd name="T53" fmla="*/ 185391 h 797559"/>
                <a:gd name="T54" fmla="*/ 194733 w 530860"/>
                <a:gd name="T55" fmla="*/ 195354 h 797559"/>
                <a:gd name="T56" fmla="*/ 265175 w 530860"/>
                <a:gd name="T57" fmla="*/ 198881 h 797559"/>
                <a:gd name="T58" fmla="*/ 335618 w 530860"/>
                <a:gd name="T59" fmla="*/ 195354 h 797559"/>
                <a:gd name="T60" fmla="*/ 398949 w 530860"/>
                <a:gd name="T61" fmla="*/ 185391 h 797559"/>
                <a:gd name="T62" fmla="*/ 452628 w 530860"/>
                <a:gd name="T63" fmla="*/ 169925 h 797559"/>
                <a:gd name="T64" fmla="*/ 494114 w 530860"/>
                <a:gd name="T65" fmla="*/ 149888 h 797559"/>
                <a:gd name="T66" fmla="*/ 520869 w 530860"/>
                <a:gd name="T67" fmla="*/ 126209 h 797559"/>
                <a:gd name="T68" fmla="*/ 530351 w 530860"/>
                <a:gd name="T69" fmla="*/ 99822 h 7975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30860"/>
                <a:gd name="T106" fmla="*/ 0 h 797559"/>
                <a:gd name="T107" fmla="*/ 530860 w 530860"/>
                <a:gd name="T108" fmla="*/ 797559 h 79755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30860" h="797559">
                  <a:moveTo>
                    <a:pt x="265175" y="0"/>
                  </a:moveTo>
                  <a:lnTo>
                    <a:pt x="194733" y="3531"/>
                  </a:lnTo>
                  <a:lnTo>
                    <a:pt x="131402" y="13518"/>
                  </a:lnTo>
                  <a:lnTo>
                    <a:pt x="77723" y="29051"/>
                  </a:lnTo>
                  <a:lnTo>
                    <a:pt x="36237" y="49219"/>
                  </a:lnTo>
                  <a:lnTo>
                    <a:pt x="0" y="99822"/>
                  </a:lnTo>
                  <a:lnTo>
                    <a:pt x="0" y="697229"/>
                  </a:lnTo>
                  <a:lnTo>
                    <a:pt x="36237" y="747493"/>
                  </a:lnTo>
                  <a:lnTo>
                    <a:pt x="77724" y="767714"/>
                  </a:lnTo>
                  <a:lnTo>
                    <a:pt x="131402" y="783364"/>
                  </a:lnTo>
                  <a:lnTo>
                    <a:pt x="194733" y="793467"/>
                  </a:lnTo>
                  <a:lnTo>
                    <a:pt x="265175" y="797051"/>
                  </a:lnTo>
                  <a:lnTo>
                    <a:pt x="335618" y="793467"/>
                  </a:lnTo>
                  <a:lnTo>
                    <a:pt x="398949" y="783364"/>
                  </a:lnTo>
                  <a:lnTo>
                    <a:pt x="452628" y="767715"/>
                  </a:lnTo>
                  <a:lnTo>
                    <a:pt x="494114" y="747493"/>
                  </a:lnTo>
                  <a:lnTo>
                    <a:pt x="530351" y="697229"/>
                  </a:lnTo>
                  <a:lnTo>
                    <a:pt x="530351" y="99822"/>
                  </a:lnTo>
                  <a:lnTo>
                    <a:pt x="494114" y="49219"/>
                  </a:lnTo>
                  <a:lnTo>
                    <a:pt x="452627" y="29051"/>
                  </a:lnTo>
                  <a:lnTo>
                    <a:pt x="398949" y="13518"/>
                  </a:lnTo>
                  <a:lnTo>
                    <a:pt x="335618" y="3531"/>
                  </a:lnTo>
                  <a:lnTo>
                    <a:pt x="265175" y="0"/>
                  </a:lnTo>
                  <a:close/>
                </a:path>
                <a:path w="530860" h="797559">
                  <a:moveTo>
                    <a:pt x="0" y="99822"/>
                  </a:moveTo>
                  <a:lnTo>
                    <a:pt x="36237" y="149888"/>
                  </a:lnTo>
                  <a:lnTo>
                    <a:pt x="77724" y="169925"/>
                  </a:lnTo>
                  <a:lnTo>
                    <a:pt x="131402" y="185391"/>
                  </a:lnTo>
                  <a:lnTo>
                    <a:pt x="194733" y="195354"/>
                  </a:lnTo>
                  <a:lnTo>
                    <a:pt x="265175" y="198881"/>
                  </a:lnTo>
                  <a:lnTo>
                    <a:pt x="335618" y="195354"/>
                  </a:lnTo>
                  <a:lnTo>
                    <a:pt x="398949" y="185391"/>
                  </a:lnTo>
                  <a:lnTo>
                    <a:pt x="452628" y="169925"/>
                  </a:lnTo>
                  <a:lnTo>
                    <a:pt x="494114" y="149888"/>
                  </a:lnTo>
                  <a:lnTo>
                    <a:pt x="520869" y="126209"/>
                  </a:lnTo>
                  <a:lnTo>
                    <a:pt x="530351" y="99822"/>
                  </a:lnTo>
                </a:path>
              </a:pathLst>
            </a:custGeom>
            <a:noFill/>
            <a:ln w="12700">
              <a:solidFill>
                <a:srgbClr val="BBE0E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object 13"/>
            <p:cNvSpPr>
              <a:spLocks noChangeArrowheads="1"/>
            </p:cNvSpPr>
            <p:nvPr/>
          </p:nvSpPr>
          <p:spPr bwMode="auto">
            <a:xfrm>
              <a:off x="3408425" y="4463795"/>
              <a:ext cx="1030605" cy="1497330"/>
            </a:xfrm>
            <a:custGeom>
              <a:avLst/>
              <a:gdLst>
                <a:gd name="T0" fmla="*/ 957718 w 1030604"/>
                <a:gd name="T1" fmla="*/ 1339504 h 1497329"/>
                <a:gd name="T2" fmla="*/ 47244 w 1030604"/>
                <a:gd name="T3" fmla="*/ 0 h 1497329"/>
                <a:gd name="T4" fmla="*/ 0 w 1030604"/>
                <a:gd name="T5" fmla="*/ 32003 h 1497329"/>
                <a:gd name="T6" fmla="*/ 910394 w 1030604"/>
                <a:gd name="T7" fmla="*/ 1371391 h 1497329"/>
                <a:gd name="T8" fmla="*/ 957718 w 1030604"/>
                <a:gd name="T9" fmla="*/ 1339504 h 1497329"/>
                <a:gd name="T10" fmla="*/ 973837 w 1030604"/>
                <a:gd name="T11" fmla="*/ 1465804 h 1497329"/>
                <a:gd name="T12" fmla="*/ 973837 w 1030604"/>
                <a:gd name="T13" fmla="*/ 1363218 h 1497329"/>
                <a:gd name="T14" fmla="*/ 926593 w 1030604"/>
                <a:gd name="T15" fmla="*/ 1395222 h 1497329"/>
                <a:gd name="T16" fmla="*/ 910394 w 1030604"/>
                <a:gd name="T17" fmla="*/ 1371391 h 1497329"/>
                <a:gd name="T18" fmla="*/ 862585 w 1030604"/>
                <a:gd name="T19" fmla="*/ 1403604 h 1497329"/>
                <a:gd name="T20" fmla="*/ 973837 w 1030604"/>
                <a:gd name="T21" fmla="*/ 1465804 h 1497329"/>
                <a:gd name="T22" fmla="*/ 973837 w 1030604"/>
                <a:gd name="T23" fmla="*/ 1363218 h 1497329"/>
                <a:gd name="T24" fmla="*/ 957718 w 1030604"/>
                <a:gd name="T25" fmla="*/ 1339504 h 1497329"/>
                <a:gd name="T26" fmla="*/ 910394 w 1030604"/>
                <a:gd name="T27" fmla="*/ 1371391 h 1497329"/>
                <a:gd name="T28" fmla="*/ 926593 w 1030604"/>
                <a:gd name="T29" fmla="*/ 1395222 h 1497329"/>
                <a:gd name="T30" fmla="*/ 973837 w 1030604"/>
                <a:gd name="T31" fmla="*/ 1363218 h 1497329"/>
                <a:gd name="T32" fmla="*/ 1030225 w 1030604"/>
                <a:gd name="T33" fmla="*/ 1497330 h 1497329"/>
                <a:gd name="T34" fmla="*/ 1005079 w 1030604"/>
                <a:gd name="T35" fmla="*/ 1307592 h 1497329"/>
                <a:gd name="T36" fmla="*/ 957718 w 1030604"/>
                <a:gd name="T37" fmla="*/ 1339504 h 1497329"/>
                <a:gd name="T38" fmla="*/ 973837 w 1030604"/>
                <a:gd name="T39" fmla="*/ 1363218 h 1497329"/>
                <a:gd name="T40" fmla="*/ 973837 w 1030604"/>
                <a:gd name="T41" fmla="*/ 1465804 h 1497329"/>
                <a:gd name="T42" fmla="*/ 1030225 w 1030604"/>
                <a:gd name="T43" fmla="*/ 1497330 h 149732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0604"/>
                <a:gd name="T67" fmla="*/ 0 h 1497329"/>
                <a:gd name="T68" fmla="*/ 1030604 w 1030604"/>
                <a:gd name="T69" fmla="*/ 1497329 h 149732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0604" h="1497329">
                  <a:moveTo>
                    <a:pt x="957717" y="1339503"/>
                  </a:moveTo>
                  <a:lnTo>
                    <a:pt x="47244" y="0"/>
                  </a:lnTo>
                  <a:lnTo>
                    <a:pt x="0" y="32003"/>
                  </a:lnTo>
                  <a:lnTo>
                    <a:pt x="910393" y="1371390"/>
                  </a:lnTo>
                  <a:lnTo>
                    <a:pt x="957717" y="1339503"/>
                  </a:lnTo>
                  <a:close/>
                </a:path>
                <a:path w="1030604" h="1497329">
                  <a:moveTo>
                    <a:pt x="973836" y="1465803"/>
                  </a:moveTo>
                  <a:lnTo>
                    <a:pt x="973836" y="1363217"/>
                  </a:lnTo>
                  <a:lnTo>
                    <a:pt x="926592" y="1395221"/>
                  </a:lnTo>
                  <a:lnTo>
                    <a:pt x="910393" y="1371390"/>
                  </a:lnTo>
                  <a:lnTo>
                    <a:pt x="862584" y="1403603"/>
                  </a:lnTo>
                  <a:lnTo>
                    <a:pt x="973836" y="1465803"/>
                  </a:lnTo>
                  <a:close/>
                </a:path>
                <a:path w="1030604" h="1497329">
                  <a:moveTo>
                    <a:pt x="973836" y="1363217"/>
                  </a:moveTo>
                  <a:lnTo>
                    <a:pt x="957717" y="1339503"/>
                  </a:lnTo>
                  <a:lnTo>
                    <a:pt x="910393" y="1371390"/>
                  </a:lnTo>
                  <a:lnTo>
                    <a:pt x="926592" y="1395221"/>
                  </a:lnTo>
                  <a:lnTo>
                    <a:pt x="973836" y="1363217"/>
                  </a:lnTo>
                  <a:close/>
                </a:path>
                <a:path w="1030604" h="1497329">
                  <a:moveTo>
                    <a:pt x="1030224" y="1497329"/>
                  </a:moveTo>
                  <a:lnTo>
                    <a:pt x="1005078" y="1307591"/>
                  </a:lnTo>
                  <a:lnTo>
                    <a:pt x="957717" y="1339503"/>
                  </a:lnTo>
                  <a:lnTo>
                    <a:pt x="973836" y="1363217"/>
                  </a:lnTo>
                  <a:lnTo>
                    <a:pt x="973836" y="1465803"/>
                  </a:lnTo>
                  <a:lnTo>
                    <a:pt x="1030224" y="1497329"/>
                  </a:lnTo>
                  <a:close/>
                </a:path>
              </a:pathLst>
            </a:custGeom>
            <a:solidFill>
              <a:srgbClr val="F9A7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object 14"/>
            <p:cNvSpPr>
              <a:spLocks noChangeArrowheads="1"/>
            </p:cNvSpPr>
            <p:nvPr/>
          </p:nvSpPr>
          <p:spPr bwMode="auto">
            <a:xfrm>
              <a:off x="4430267" y="5475731"/>
              <a:ext cx="1437640" cy="513080"/>
            </a:xfrm>
            <a:custGeom>
              <a:avLst/>
              <a:gdLst>
                <a:gd name="T0" fmla="*/ 1282478 w 1437639"/>
                <a:gd name="T1" fmla="*/ 109319 h 513079"/>
                <a:gd name="T2" fmla="*/ 1264880 w 1437639"/>
                <a:gd name="T3" fmla="*/ 54483 h 513079"/>
                <a:gd name="T4" fmla="*/ 0 w 1437639"/>
                <a:gd name="T5" fmla="*/ 457963 h 513079"/>
                <a:gd name="T6" fmla="*/ 16764 w 1437639"/>
                <a:gd name="T7" fmla="*/ 512827 h 513079"/>
                <a:gd name="T8" fmla="*/ 1282478 w 1437639"/>
                <a:gd name="T9" fmla="*/ 109319 h 513079"/>
                <a:gd name="T10" fmla="*/ 1437133 w 1437639"/>
                <a:gd name="T11" fmla="*/ 29717 h 513079"/>
                <a:gd name="T12" fmla="*/ 1247395 w 1437639"/>
                <a:gd name="T13" fmla="*/ 0 h 513079"/>
                <a:gd name="T14" fmla="*/ 1264880 w 1437639"/>
                <a:gd name="T15" fmla="*/ 54483 h 513079"/>
                <a:gd name="T16" fmla="*/ 1292353 w 1437639"/>
                <a:gd name="T17" fmla="*/ 45719 h 513079"/>
                <a:gd name="T18" fmla="*/ 1309879 w 1437639"/>
                <a:gd name="T19" fmla="*/ 100583 h 513079"/>
                <a:gd name="T20" fmla="*/ 1309879 w 1437639"/>
                <a:gd name="T21" fmla="*/ 154144 h 513079"/>
                <a:gd name="T22" fmla="*/ 1437133 w 1437639"/>
                <a:gd name="T23" fmla="*/ 29717 h 513079"/>
                <a:gd name="T24" fmla="*/ 1309879 w 1437639"/>
                <a:gd name="T25" fmla="*/ 100583 h 513079"/>
                <a:gd name="T26" fmla="*/ 1292353 w 1437639"/>
                <a:gd name="T27" fmla="*/ 45719 h 513079"/>
                <a:gd name="T28" fmla="*/ 1264880 w 1437639"/>
                <a:gd name="T29" fmla="*/ 54483 h 513079"/>
                <a:gd name="T30" fmla="*/ 1282478 w 1437639"/>
                <a:gd name="T31" fmla="*/ 109319 h 513079"/>
                <a:gd name="T32" fmla="*/ 1309879 w 1437639"/>
                <a:gd name="T33" fmla="*/ 100583 h 513079"/>
                <a:gd name="T34" fmla="*/ 1309879 w 1437639"/>
                <a:gd name="T35" fmla="*/ 154144 h 513079"/>
                <a:gd name="T36" fmla="*/ 1309879 w 1437639"/>
                <a:gd name="T37" fmla="*/ 100583 h 513079"/>
                <a:gd name="T38" fmla="*/ 1282478 w 1437639"/>
                <a:gd name="T39" fmla="*/ 109319 h 513079"/>
                <a:gd name="T40" fmla="*/ 1299973 w 1437639"/>
                <a:gd name="T41" fmla="*/ 163829 h 513079"/>
                <a:gd name="T42" fmla="*/ 1309879 w 1437639"/>
                <a:gd name="T43" fmla="*/ 154144 h 5130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37639"/>
                <a:gd name="T67" fmla="*/ 0 h 513079"/>
                <a:gd name="T68" fmla="*/ 1437639 w 1437639"/>
                <a:gd name="T69" fmla="*/ 513079 h 5130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37639" h="513079">
                  <a:moveTo>
                    <a:pt x="1282477" y="109319"/>
                  </a:moveTo>
                  <a:lnTo>
                    <a:pt x="1264879" y="54483"/>
                  </a:lnTo>
                  <a:lnTo>
                    <a:pt x="0" y="457962"/>
                  </a:lnTo>
                  <a:lnTo>
                    <a:pt x="16764" y="512826"/>
                  </a:lnTo>
                  <a:lnTo>
                    <a:pt x="1282477" y="109319"/>
                  </a:lnTo>
                  <a:close/>
                </a:path>
                <a:path w="1437639" h="513079">
                  <a:moveTo>
                    <a:pt x="1437132" y="29717"/>
                  </a:moveTo>
                  <a:lnTo>
                    <a:pt x="1247394" y="0"/>
                  </a:lnTo>
                  <a:lnTo>
                    <a:pt x="1264879" y="54483"/>
                  </a:lnTo>
                  <a:lnTo>
                    <a:pt x="1292352" y="45719"/>
                  </a:lnTo>
                  <a:lnTo>
                    <a:pt x="1309878" y="100583"/>
                  </a:lnTo>
                  <a:lnTo>
                    <a:pt x="1309878" y="154144"/>
                  </a:lnTo>
                  <a:lnTo>
                    <a:pt x="1437132" y="29717"/>
                  </a:lnTo>
                  <a:close/>
                </a:path>
                <a:path w="1437639" h="513079">
                  <a:moveTo>
                    <a:pt x="1309878" y="100583"/>
                  </a:moveTo>
                  <a:lnTo>
                    <a:pt x="1292352" y="45719"/>
                  </a:lnTo>
                  <a:lnTo>
                    <a:pt x="1264879" y="54483"/>
                  </a:lnTo>
                  <a:lnTo>
                    <a:pt x="1282477" y="109319"/>
                  </a:lnTo>
                  <a:lnTo>
                    <a:pt x="1309878" y="100583"/>
                  </a:lnTo>
                  <a:close/>
                </a:path>
                <a:path w="1437639" h="513079">
                  <a:moveTo>
                    <a:pt x="1309878" y="154144"/>
                  </a:moveTo>
                  <a:lnTo>
                    <a:pt x="1309878" y="100583"/>
                  </a:lnTo>
                  <a:lnTo>
                    <a:pt x="1282477" y="109319"/>
                  </a:lnTo>
                  <a:lnTo>
                    <a:pt x="1299972" y="163829"/>
                  </a:lnTo>
                  <a:lnTo>
                    <a:pt x="1309878" y="154144"/>
                  </a:lnTo>
                  <a:close/>
                </a:path>
              </a:pathLst>
            </a:custGeom>
            <a:solidFill>
              <a:srgbClr val="0449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5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1863" y="468486"/>
            <a:ext cx="5021262" cy="474489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258185" algn="l"/>
              </a:tabLst>
              <a:defRPr/>
            </a:pPr>
            <a:r>
              <a:rPr spc="-5" dirty="0"/>
              <a:t>Ligh</a:t>
            </a:r>
            <a:r>
              <a:rPr dirty="0"/>
              <a:t>t </a:t>
            </a:r>
            <a:r>
              <a:rPr spc="-5" dirty="0" smtClean="0"/>
              <a:t>Sourc</a:t>
            </a:r>
            <a:r>
              <a:rPr dirty="0" smtClean="0"/>
              <a:t>e</a:t>
            </a:r>
            <a:r>
              <a:rPr lang="en-US" dirty="0" smtClean="0"/>
              <a:t> </a:t>
            </a:r>
            <a:r>
              <a:rPr lang="en-US" spc="-5" dirty="0" smtClean="0"/>
              <a:t>types</a:t>
            </a:r>
            <a:endParaRPr spc="-5" dirty="0"/>
          </a:p>
        </p:txBody>
      </p:sp>
      <p:sp>
        <p:nvSpPr>
          <p:cNvPr id="71683" name="object 3"/>
          <p:cNvSpPr txBox="1">
            <a:spLocks noChangeArrowheads="1"/>
          </p:cNvSpPr>
          <p:nvPr/>
        </p:nvSpPr>
        <p:spPr bwMode="auto">
          <a:xfrm>
            <a:off x="487363" y="1276350"/>
            <a:ext cx="8199437" cy="270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700" rIns="0" bIns="0">
            <a:spAutoFit/>
          </a:bodyPr>
          <a:lstStyle>
            <a:lvl1pPr marL="203200" indent="-203200" eaLnBrk="0" hangingPunct="0"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32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ts val="10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Point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  <a:cs typeface="Arial" charset="0"/>
              </a:rPr>
              <a:t>Source</a:t>
            </a:r>
            <a:r>
              <a:rPr lang="en-US" sz="2000" dirty="0" smtClean="0">
                <a:latin typeface="+mj-lt"/>
                <a:cs typeface="Arial" charset="0"/>
              </a:rPr>
              <a:t>: </a:t>
            </a:r>
            <a:r>
              <a:rPr lang="en-US" sz="2000" dirty="0">
                <a:latin typeface="+mj-lt"/>
              </a:rPr>
              <a:t>The source that emit rays in all directions (A bulb in a room</a:t>
            </a:r>
            <a:r>
              <a:rPr lang="en-US" sz="2000" dirty="0" smtClean="0">
                <a:latin typeface="+mj-lt"/>
              </a:rPr>
              <a:t>).</a:t>
            </a:r>
          </a:p>
          <a:p>
            <a:pPr algn="just" eaLnBrk="1" hangingPunct="1">
              <a:spcBef>
                <a:spcPts val="100"/>
              </a:spcBef>
              <a:buClr>
                <a:srgbClr val="000000"/>
              </a:buClr>
              <a:buFont typeface="Arial" charset="0"/>
              <a:buChar char="•"/>
            </a:pPr>
            <a:endParaRPr lang="en-US" sz="2000" b="1" dirty="0">
              <a:solidFill>
                <a:srgbClr val="FF0000"/>
              </a:solidFill>
              <a:latin typeface="+mj-lt"/>
              <a:cs typeface="Arial" charset="0"/>
            </a:endParaRPr>
          </a:p>
          <a:p>
            <a:pPr algn="just" eaLnBrk="1" hangingPunct="1">
              <a:spcBef>
                <a:spcPts val="100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+mj-lt"/>
                <a:cs typeface="Arial" charset="0"/>
              </a:rPr>
              <a:t>Parallel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source </a:t>
            </a:r>
            <a:r>
              <a:rPr lang="en-US" sz="2000" dirty="0" smtClean="0">
                <a:latin typeface="+mj-lt"/>
                <a:cs typeface="Arial" charset="0"/>
              </a:rPr>
              <a:t>:  </a:t>
            </a:r>
            <a:r>
              <a:rPr lang="en-US" sz="2000" dirty="0">
                <a:latin typeface="+mj-lt"/>
              </a:rPr>
              <a:t> Can be considered as a point source which is far from the </a:t>
            </a:r>
            <a:r>
              <a:rPr lang="en-US" sz="2000" dirty="0" smtClean="0">
                <a:latin typeface="+mj-lt"/>
              </a:rPr>
              <a:t>surface.  </a:t>
            </a:r>
            <a:r>
              <a:rPr lang="en-US" sz="2000" dirty="0" smtClean="0">
                <a:latin typeface="+mj-lt"/>
                <a:cs typeface="Arial" charset="0"/>
              </a:rPr>
              <a:t>Light </a:t>
            </a:r>
            <a:r>
              <a:rPr lang="en-US" sz="2000" dirty="0">
                <a:latin typeface="+mj-lt"/>
                <a:cs typeface="Arial" charset="0"/>
              </a:rPr>
              <a:t>rays are all parallel</a:t>
            </a:r>
            <a:r>
              <a:rPr lang="en-US" sz="2000" dirty="0" smtClean="0">
                <a:latin typeface="+mj-lt"/>
                <a:cs typeface="Arial" charset="0"/>
              </a:rPr>
              <a:t>. Or May be  modeled as a point source at infinite distance (the sun)</a:t>
            </a:r>
            <a:endParaRPr lang="en-US" sz="2000" dirty="0">
              <a:latin typeface="+mj-lt"/>
              <a:cs typeface="Arial" charset="0"/>
            </a:endParaRPr>
          </a:p>
          <a:p>
            <a:pPr algn="just" eaLnBrk="1" hangingPunct="1">
              <a:lnSpc>
                <a:spcPts val="3163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Distributed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  <a:cs typeface="Arial" charset="0"/>
              </a:rPr>
              <a:t>source</a:t>
            </a:r>
            <a:r>
              <a:rPr lang="en-US" sz="2000" dirty="0" smtClean="0">
                <a:latin typeface="+mj-lt"/>
                <a:cs typeface="Arial" charset="0"/>
              </a:rPr>
              <a:t>: All light rays originate at a finite  area in space.</a:t>
            </a:r>
            <a:r>
              <a:rPr lang="en-US" sz="2000" dirty="0" smtClean="0">
                <a:latin typeface="+mj-lt"/>
              </a:rPr>
              <a:t> (</a:t>
            </a:r>
            <a:r>
              <a:rPr lang="en-US" sz="2000" dirty="0">
                <a:latin typeface="+mj-lt"/>
              </a:rPr>
              <a:t>A </a:t>
            </a:r>
            <a:r>
              <a:rPr lang="en-US" sz="2000" dirty="0" err="1" smtClean="0">
                <a:latin typeface="+mj-lt"/>
              </a:rPr>
              <a:t>tubelight</a:t>
            </a:r>
            <a:r>
              <a:rPr lang="en-US" sz="2000" dirty="0" smtClean="0">
                <a:latin typeface="+mj-lt"/>
              </a:rPr>
              <a:t>).</a:t>
            </a:r>
            <a:r>
              <a:rPr lang="en-US" sz="2000" dirty="0" smtClean="0">
                <a:latin typeface="+mj-lt"/>
                <a:cs typeface="Arial" charset="0"/>
              </a:rPr>
              <a:t> </a:t>
            </a:r>
            <a:endParaRPr lang="en-US" sz="2000" dirty="0">
              <a:latin typeface="+mj-lt"/>
              <a:cs typeface="Arial" charset="0"/>
            </a:endParaRPr>
          </a:p>
        </p:txBody>
      </p:sp>
      <p:grpSp>
        <p:nvGrpSpPr>
          <p:cNvPr id="71685" name="object 5"/>
          <p:cNvGrpSpPr>
            <a:grpSpLocks/>
          </p:cNvGrpSpPr>
          <p:nvPr/>
        </p:nvGrpSpPr>
        <p:grpSpPr bwMode="auto">
          <a:xfrm>
            <a:off x="1389063" y="4083699"/>
            <a:ext cx="6646862" cy="2220913"/>
            <a:chOff x="1906904" y="4435602"/>
            <a:chExt cx="6646545" cy="2221230"/>
          </a:xfrm>
        </p:grpSpPr>
        <p:sp>
          <p:nvSpPr>
            <p:cNvPr id="71689" name="object 6"/>
            <p:cNvSpPr>
              <a:spLocks noChangeArrowheads="1"/>
            </p:cNvSpPr>
            <p:nvPr/>
          </p:nvSpPr>
          <p:spPr bwMode="auto">
            <a:xfrm>
              <a:off x="1935479" y="5513070"/>
              <a:ext cx="6589395" cy="1115060"/>
            </a:xfrm>
            <a:custGeom>
              <a:avLst/>
              <a:gdLst>
                <a:gd name="T0" fmla="*/ 0 w 6589395"/>
                <a:gd name="T1" fmla="*/ 1114807 h 1115059"/>
                <a:gd name="T2" fmla="*/ 6589013 w 6589395"/>
                <a:gd name="T3" fmla="*/ 0 h 1115059"/>
                <a:gd name="T4" fmla="*/ 0 60000 65536"/>
                <a:gd name="T5" fmla="*/ 0 60000 65536"/>
                <a:gd name="T6" fmla="*/ 0 w 6589395"/>
                <a:gd name="T7" fmla="*/ 0 h 1115059"/>
                <a:gd name="T8" fmla="*/ 6589395 w 6589395"/>
                <a:gd name="T9" fmla="*/ 1115059 h 11150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589395" h="1115059">
                  <a:moveTo>
                    <a:pt x="0" y="1114806"/>
                  </a:moveTo>
                  <a:lnTo>
                    <a:pt x="6589013" y="0"/>
                  </a:lnTo>
                </a:path>
              </a:pathLst>
            </a:custGeom>
            <a:noFill/>
            <a:ln w="57150">
              <a:solidFill>
                <a:srgbClr val="0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690" name="object 7"/>
            <p:cNvSpPr>
              <a:spLocks noChangeArrowheads="1"/>
            </p:cNvSpPr>
            <p:nvPr/>
          </p:nvSpPr>
          <p:spPr bwMode="auto">
            <a:xfrm>
              <a:off x="3087624" y="4435602"/>
              <a:ext cx="4145279" cy="1914525"/>
            </a:xfrm>
            <a:custGeom>
              <a:avLst/>
              <a:gdLst>
                <a:gd name="T0" fmla="*/ 0 w 4145279"/>
                <a:gd name="T1" fmla="*/ 1825752 h 1914525"/>
                <a:gd name="T2" fmla="*/ 27432 w 4145279"/>
                <a:gd name="T3" fmla="*/ 1841754 h 1914525"/>
                <a:gd name="T4" fmla="*/ 952500 w 4145279"/>
                <a:gd name="T5" fmla="*/ 1774698 h 1914525"/>
                <a:gd name="T6" fmla="*/ 915403 w 4145279"/>
                <a:gd name="T7" fmla="*/ 1695970 h 1914525"/>
                <a:gd name="T8" fmla="*/ 129171 w 4145279"/>
                <a:gd name="T9" fmla="*/ 590003 h 1914525"/>
                <a:gd name="T10" fmla="*/ 114300 w 4145279"/>
                <a:gd name="T11" fmla="*/ 589788 h 1914525"/>
                <a:gd name="T12" fmla="*/ 28397 w 4145279"/>
                <a:gd name="T13" fmla="*/ 1841842 h 1914525"/>
                <a:gd name="T14" fmla="*/ 36576 w 4145279"/>
                <a:gd name="T15" fmla="*/ 1914144 h 1914525"/>
                <a:gd name="T16" fmla="*/ 56616 w 4145279"/>
                <a:gd name="T17" fmla="*/ 1829803 h 1914525"/>
                <a:gd name="T18" fmla="*/ 372071 w 4145279"/>
                <a:gd name="T19" fmla="*/ 1833537 h 1914525"/>
                <a:gd name="T20" fmla="*/ 403098 w 4145279"/>
                <a:gd name="T21" fmla="*/ 1914144 h 1914525"/>
                <a:gd name="T22" fmla="*/ 400164 w 4145279"/>
                <a:gd name="T23" fmla="*/ 1827657 h 1914525"/>
                <a:gd name="T24" fmla="*/ 630567 w 4145279"/>
                <a:gd name="T25" fmla="*/ 1771599 h 1914525"/>
                <a:gd name="T26" fmla="*/ 662178 w 4145279"/>
                <a:gd name="T27" fmla="*/ 1831441 h 1914525"/>
                <a:gd name="T28" fmla="*/ 682752 w 4145279"/>
                <a:gd name="T29" fmla="*/ 1748802 h 1914525"/>
                <a:gd name="T30" fmla="*/ 201472 w 4145279"/>
                <a:gd name="T31" fmla="*/ 720940 h 1914525"/>
                <a:gd name="T32" fmla="*/ 868680 w 4145279"/>
                <a:gd name="T33" fmla="*/ 1728978 h 1914525"/>
                <a:gd name="T34" fmla="*/ 952500 w 4145279"/>
                <a:gd name="T35" fmla="*/ 1774698 h 1914525"/>
                <a:gd name="T36" fmla="*/ 1783321 w 4145279"/>
                <a:gd name="T37" fmla="*/ 1480947 h 1914525"/>
                <a:gd name="T38" fmla="*/ 1242822 w 4145279"/>
                <a:gd name="T39" fmla="*/ 318516 h 1914525"/>
                <a:gd name="T40" fmla="*/ 1731264 w 4145279"/>
                <a:gd name="T41" fmla="*/ 1504188 h 1914525"/>
                <a:gd name="T42" fmla="*/ 1805178 w 4145279"/>
                <a:gd name="T43" fmla="*/ 1565148 h 1914525"/>
                <a:gd name="T44" fmla="*/ 2033778 w 4145279"/>
                <a:gd name="T45" fmla="*/ 1421892 h 1914525"/>
                <a:gd name="T46" fmla="*/ 1492758 w 4145279"/>
                <a:gd name="T47" fmla="*/ 257556 h 1914525"/>
                <a:gd name="T48" fmla="*/ 1981593 w 4145279"/>
                <a:gd name="T49" fmla="*/ 1444701 h 1914525"/>
                <a:gd name="T50" fmla="*/ 2013204 w 4145279"/>
                <a:gd name="T51" fmla="*/ 1503946 h 1914525"/>
                <a:gd name="T52" fmla="*/ 2033778 w 4145279"/>
                <a:gd name="T53" fmla="*/ 1421892 h 1914525"/>
                <a:gd name="T54" fmla="*/ 2212517 w 4145279"/>
                <a:gd name="T55" fmla="*/ 1380782 h 1914525"/>
                <a:gd name="T56" fmla="*/ 1671066 w 4145279"/>
                <a:gd name="T57" fmla="*/ 216408 h 1914525"/>
                <a:gd name="T58" fmla="*/ 2160270 w 4145279"/>
                <a:gd name="T59" fmla="*/ 1403604 h 1914525"/>
                <a:gd name="T60" fmla="*/ 2233422 w 4145279"/>
                <a:gd name="T61" fmla="*/ 1465326 h 1914525"/>
                <a:gd name="T62" fmla="*/ 2420874 w 4145279"/>
                <a:gd name="T63" fmla="*/ 1329690 h 1914525"/>
                <a:gd name="T64" fmla="*/ 1881378 w 4145279"/>
                <a:gd name="T65" fmla="*/ 166878 h 1914525"/>
                <a:gd name="T66" fmla="*/ 2368689 w 4145279"/>
                <a:gd name="T67" fmla="*/ 1352486 h 1914525"/>
                <a:gd name="T68" fmla="*/ 2401062 w 4145279"/>
                <a:gd name="T69" fmla="*/ 1412976 h 1914525"/>
                <a:gd name="T70" fmla="*/ 2420874 w 4145279"/>
                <a:gd name="T71" fmla="*/ 1329690 h 1914525"/>
                <a:gd name="T72" fmla="*/ 3065259 w 4145279"/>
                <a:gd name="T73" fmla="*/ 1270774 h 1914525"/>
                <a:gd name="T74" fmla="*/ 2951226 w 4145279"/>
                <a:gd name="T75" fmla="*/ 104394 h 1914525"/>
                <a:gd name="T76" fmla="*/ 3008376 w 4145279"/>
                <a:gd name="T77" fmla="*/ 1274826 h 1914525"/>
                <a:gd name="T78" fmla="*/ 3066288 w 4145279"/>
                <a:gd name="T79" fmla="*/ 1336446 h 1914525"/>
                <a:gd name="T80" fmla="*/ 3355086 w 4145279"/>
                <a:gd name="T81" fmla="*/ 1264158 h 1914525"/>
                <a:gd name="T82" fmla="*/ 3051048 w 4145279"/>
                <a:gd name="T83" fmla="*/ 52578 h 1914525"/>
                <a:gd name="T84" fmla="*/ 3299320 w 4145279"/>
                <a:gd name="T85" fmla="*/ 1276832 h 1914525"/>
                <a:gd name="T86" fmla="*/ 3330702 w 4145279"/>
                <a:gd name="T87" fmla="*/ 1355280 h 1914525"/>
                <a:gd name="T88" fmla="*/ 3355086 w 4145279"/>
                <a:gd name="T89" fmla="*/ 1264158 h 1914525"/>
                <a:gd name="T90" fmla="*/ 3592703 w 4145279"/>
                <a:gd name="T91" fmla="*/ 1271143 h 1914525"/>
                <a:gd name="T92" fmla="*/ 3136392 w 4145279"/>
                <a:gd name="T93" fmla="*/ 38100 h 1914525"/>
                <a:gd name="T94" fmla="*/ 3537966 w 4145279"/>
                <a:gd name="T95" fmla="*/ 1290066 h 1914525"/>
                <a:gd name="T96" fmla="*/ 3606546 w 4145279"/>
                <a:gd name="T97" fmla="*/ 1357122 h 1914525"/>
                <a:gd name="T98" fmla="*/ 3870198 w 4145279"/>
                <a:gd name="T99" fmla="*/ 1269492 h 1914525"/>
                <a:gd name="T100" fmla="*/ 3844125 w 4145279"/>
                <a:gd name="T101" fmla="*/ 1187157 h 1914525"/>
                <a:gd name="T102" fmla="*/ 3216402 w 4145279"/>
                <a:gd name="T103" fmla="*/ 22098 h 1914525"/>
                <a:gd name="T104" fmla="*/ 3793236 w 4145279"/>
                <a:gd name="T105" fmla="*/ 1213104 h 1914525"/>
                <a:gd name="T106" fmla="*/ 3870198 w 4145279"/>
                <a:gd name="T107" fmla="*/ 1269492 h 1914525"/>
                <a:gd name="T108" fmla="*/ 4131564 w 4145279"/>
                <a:gd name="T109" fmla="*/ 1097280 h 1914525"/>
                <a:gd name="T110" fmla="*/ 3332988 w 4145279"/>
                <a:gd name="T111" fmla="*/ 0 h 1914525"/>
                <a:gd name="T112" fmla="*/ 4084485 w 4145279"/>
                <a:gd name="T113" fmla="*/ 1129677 h 1914525"/>
                <a:gd name="T114" fmla="*/ 4115562 w 4145279"/>
                <a:gd name="T115" fmla="*/ 1175715 h 191452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145279"/>
                <a:gd name="T175" fmla="*/ 0 h 1914525"/>
                <a:gd name="T176" fmla="*/ 4145279 w 4145279"/>
                <a:gd name="T177" fmla="*/ 1914525 h 191452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145279" h="1914525">
                  <a:moveTo>
                    <a:pt x="27432" y="1827720"/>
                  </a:moveTo>
                  <a:lnTo>
                    <a:pt x="0" y="1825752"/>
                  </a:lnTo>
                  <a:lnTo>
                    <a:pt x="27432" y="1892046"/>
                  </a:lnTo>
                  <a:lnTo>
                    <a:pt x="27432" y="1841754"/>
                  </a:lnTo>
                  <a:lnTo>
                    <a:pt x="27432" y="1827720"/>
                  </a:lnTo>
                  <a:close/>
                </a:path>
                <a:path w="4145279" h="1914525">
                  <a:moveTo>
                    <a:pt x="952500" y="1774698"/>
                  </a:moveTo>
                  <a:lnTo>
                    <a:pt x="938784" y="1679448"/>
                  </a:lnTo>
                  <a:lnTo>
                    <a:pt x="915403" y="1695970"/>
                  </a:lnTo>
                  <a:lnTo>
                    <a:pt x="140208" y="582168"/>
                  </a:lnTo>
                  <a:lnTo>
                    <a:pt x="129171" y="590003"/>
                  </a:lnTo>
                  <a:lnTo>
                    <a:pt x="127990" y="590524"/>
                  </a:lnTo>
                  <a:lnTo>
                    <a:pt x="114300" y="589788"/>
                  </a:lnTo>
                  <a:lnTo>
                    <a:pt x="28397" y="1827784"/>
                  </a:lnTo>
                  <a:lnTo>
                    <a:pt x="28397" y="1841842"/>
                  </a:lnTo>
                  <a:lnTo>
                    <a:pt x="28397" y="1894395"/>
                  </a:lnTo>
                  <a:lnTo>
                    <a:pt x="36576" y="1914144"/>
                  </a:lnTo>
                  <a:lnTo>
                    <a:pt x="85344" y="1831848"/>
                  </a:lnTo>
                  <a:lnTo>
                    <a:pt x="56616" y="1829803"/>
                  </a:lnTo>
                  <a:lnTo>
                    <a:pt x="135839" y="697242"/>
                  </a:lnTo>
                  <a:lnTo>
                    <a:pt x="372071" y="1833537"/>
                  </a:lnTo>
                  <a:lnTo>
                    <a:pt x="343662" y="1839468"/>
                  </a:lnTo>
                  <a:lnTo>
                    <a:pt x="403098" y="1914144"/>
                  </a:lnTo>
                  <a:lnTo>
                    <a:pt x="427482" y="1821942"/>
                  </a:lnTo>
                  <a:lnTo>
                    <a:pt x="400164" y="1827657"/>
                  </a:lnTo>
                  <a:lnTo>
                    <a:pt x="169875" y="719353"/>
                  </a:lnTo>
                  <a:lnTo>
                    <a:pt x="630567" y="1771599"/>
                  </a:lnTo>
                  <a:lnTo>
                    <a:pt x="604266" y="1783080"/>
                  </a:lnTo>
                  <a:lnTo>
                    <a:pt x="662178" y="1831441"/>
                  </a:lnTo>
                  <a:lnTo>
                    <a:pt x="678180" y="1844802"/>
                  </a:lnTo>
                  <a:lnTo>
                    <a:pt x="682752" y="1748802"/>
                  </a:lnTo>
                  <a:lnTo>
                    <a:pt x="656513" y="1760258"/>
                  </a:lnTo>
                  <a:lnTo>
                    <a:pt x="201472" y="720940"/>
                  </a:lnTo>
                  <a:lnTo>
                    <a:pt x="891755" y="1712683"/>
                  </a:lnTo>
                  <a:lnTo>
                    <a:pt x="868680" y="1728978"/>
                  </a:lnTo>
                  <a:lnTo>
                    <a:pt x="923544" y="1758911"/>
                  </a:lnTo>
                  <a:lnTo>
                    <a:pt x="952500" y="1774698"/>
                  </a:lnTo>
                  <a:close/>
                </a:path>
                <a:path w="4145279" h="1914525">
                  <a:moveTo>
                    <a:pt x="1809750" y="1469136"/>
                  </a:moveTo>
                  <a:lnTo>
                    <a:pt x="1783321" y="1480947"/>
                  </a:lnTo>
                  <a:lnTo>
                    <a:pt x="1268730" y="307086"/>
                  </a:lnTo>
                  <a:lnTo>
                    <a:pt x="1242822" y="318516"/>
                  </a:lnTo>
                  <a:lnTo>
                    <a:pt x="1757464" y="1492491"/>
                  </a:lnTo>
                  <a:lnTo>
                    <a:pt x="1731264" y="1504188"/>
                  </a:lnTo>
                  <a:lnTo>
                    <a:pt x="1789176" y="1551952"/>
                  </a:lnTo>
                  <a:lnTo>
                    <a:pt x="1805178" y="1565148"/>
                  </a:lnTo>
                  <a:lnTo>
                    <a:pt x="1809750" y="1469136"/>
                  </a:lnTo>
                  <a:close/>
                </a:path>
                <a:path w="4145279" h="1914525">
                  <a:moveTo>
                    <a:pt x="2033778" y="1421892"/>
                  </a:moveTo>
                  <a:lnTo>
                    <a:pt x="2007539" y="1433360"/>
                  </a:lnTo>
                  <a:lnTo>
                    <a:pt x="1492758" y="257556"/>
                  </a:lnTo>
                  <a:lnTo>
                    <a:pt x="1466850" y="268986"/>
                  </a:lnTo>
                  <a:lnTo>
                    <a:pt x="1981593" y="1444701"/>
                  </a:lnTo>
                  <a:lnTo>
                    <a:pt x="1955292" y="1456182"/>
                  </a:lnTo>
                  <a:lnTo>
                    <a:pt x="2013204" y="1503946"/>
                  </a:lnTo>
                  <a:lnTo>
                    <a:pt x="2029206" y="1517142"/>
                  </a:lnTo>
                  <a:lnTo>
                    <a:pt x="2033778" y="1421892"/>
                  </a:lnTo>
                  <a:close/>
                </a:path>
                <a:path w="4145279" h="1914525">
                  <a:moveTo>
                    <a:pt x="2238756" y="1369314"/>
                  </a:moveTo>
                  <a:lnTo>
                    <a:pt x="2212517" y="1380782"/>
                  </a:lnTo>
                  <a:lnTo>
                    <a:pt x="1697736" y="204978"/>
                  </a:lnTo>
                  <a:lnTo>
                    <a:pt x="1671066" y="216408"/>
                  </a:lnTo>
                  <a:lnTo>
                    <a:pt x="2186559" y="1392123"/>
                  </a:lnTo>
                  <a:lnTo>
                    <a:pt x="2160270" y="1403604"/>
                  </a:lnTo>
                  <a:lnTo>
                    <a:pt x="2218182" y="1452473"/>
                  </a:lnTo>
                  <a:lnTo>
                    <a:pt x="2233422" y="1465326"/>
                  </a:lnTo>
                  <a:lnTo>
                    <a:pt x="2238756" y="1369314"/>
                  </a:lnTo>
                  <a:close/>
                </a:path>
                <a:path w="4145279" h="1914525">
                  <a:moveTo>
                    <a:pt x="2420874" y="1329690"/>
                  </a:moveTo>
                  <a:lnTo>
                    <a:pt x="2395270" y="1340878"/>
                  </a:lnTo>
                  <a:lnTo>
                    <a:pt x="1881378" y="166878"/>
                  </a:lnTo>
                  <a:lnTo>
                    <a:pt x="1855470" y="178308"/>
                  </a:lnTo>
                  <a:lnTo>
                    <a:pt x="2368689" y="1352486"/>
                  </a:lnTo>
                  <a:lnTo>
                    <a:pt x="2342388" y="1363980"/>
                  </a:lnTo>
                  <a:lnTo>
                    <a:pt x="2401062" y="1412976"/>
                  </a:lnTo>
                  <a:lnTo>
                    <a:pt x="2416302" y="1425702"/>
                  </a:lnTo>
                  <a:lnTo>
                    <a:pt x="2420874" y="1329690"/>
                  </a:lnTo>
                  <a:close/>
                </a:path>
                <a:path w="4145279" h="1914525">
                  <a:moveTo>
                    <a:pt x="3093720" y="1268730"/>
                  </a:moveTo>
                  <a:lnTo>
                    <a:pt x="3065259" y="1270774"/>
                  </a:lnTo>
                  <a:lnTo>
                    <a:pt x="2979420" y="102108"/>
                  </a:lnTo>
                  <a:lnTo>
                    <a:pt x="2951226" y="104394"/>
                  </a:lnTo>
                  <a:lnTo>
                    <a:pt x="3037040" y="1272781"/>
                  </a:lnTo>
                  <a:lnTo>
                    <a:pt x="3008376" y="1274826"/>
                  </a:lnTo>
                  <a:lnTo>
                    <a:pt x="3057906" y="1357122"/>
                  </a:lnTo>
                  <a:lnTo>
                    <a:pt x="3066288" y="1336446"/>
                  </a:lnTo>
                  <a:lnTo>
                    <a:pt x="3093720" y="1268730"/>
                  </a:lnTo>
                  <a:close/>
                </a:path>
                <a:path w="4145279" h="1914525">
                  <a:moveTo>
                    <a:pt x="3355086" y="1264158"/>
                  </a:moveTo>
                  <a:lnTo>
                    <a:pt x="3327616" y="1270406"/>
                  </a:lnTo>
                  <a:lnTo>
                    <a:pt x="3051048" y="52578"/>
                  </a:lnTo>
                  <a:lnTo>
                    <a:pt x="3022854" y="58674"/>
                  </a:lnTo>
                  <a:lnTo>
                    <a:pt x="3299320" y="1276832"/>
                  </a:lnTo>
                  <a:lnTo>
                    <a:pt x="3271266" y="1283208"/>
                  </a:lnTo>
                  <a:lnTo>
                    <a:pt x="3330702" y="1355280"/>
                  </a:lnTo>
                  <a:lnTo>
                    <a:pt x="3332226" y="1357122"/>
                  </a:lnTo>
                  <a:lnTo>
                    <a:pt x="3355086" y="1264158"/>
                  </a:lnTo>
                  <a:close/>
                </a:path>
                <a:path w="4145279" h="1914525">
                  <a:moveTo>
                    <a:pt x="3619500" y="1261872"/>
                  </a:moveTo>
                  <a:lnTo>
                    <a:pt x="3592703" y="1271143"/>
                  </a:lnTo>
                  <a:lnTo>
                    <a:pt x="3163062" y="28194"/>
                  </a:lnTo>
                  <a:lnTo>
                    <a:pt x="3136392" y="38100"/>
                  </a:lnTo>
                  <a:lnTo>
                    <a:pt x="3565144" y="1280668"/>
                  </a:lnTo>
                  <a:lnTo>
                    <a:pt x="3537966" y="1290066"/>
                  </a:lnTo>
                  <a:lnTo>
                    <a:pt x="3597402" y="1348181"/>
                  </a:lnTo>
                  <a:lnTo>
                    <a:pt x="3606546" y="1357122"/>
                  </a:lnTo>
                  <a:lnTo>
                    <a:pt x="3619500" y="1261872"/>
                  </a:lnTo>
                  <a:close/>
                </a:path>
                <a:path w="4145279" h="1914525">
                  <a:moveTo>
                    <a:pt x="3870198" y="1269492"/>
                  </a:moveTo>
                  <a:lnTo>
                    <a:pt x="3869436" y="1174242"/>
                  </a:lnTo>
                  <a:lnTo>
                    <a:pt x="3844125" y="1187157"/>
                  </a:lnTo>
                  <a:lnTo>
                    <a:pt x="3241548" y="9144"/>
                  </a:lnTo>
                  <a:lnTo>
                    <a:pt x="3216402" y="22098"/>
                  </a:lnTo>
                  <a:lnTo>
                    <a:pt x="3818610" y="1200162"/>
                  </a:lnTo>
                  <a:lnTo>
                    <a:pt x="3793236" y="1213104"/>
                  </a:lnTo>
                  <a:lnTo>
                    <a:pt x="3850386" y="1254988"/>
                  </a:lnTo>
                  <a:lnTo>
                    <a:pt x="3870198" y="1269492"/>
                  </a:lnTo>
                  <a:close/>
                </a:path>
                <a:path w="4145279" h="1914525">
                  <a:moveTo>
                    <a:pt x="4145280" y="1191768"/>
                  </a:moveTo>
                  <a:lnTo>
                    <a:pt x="4131564" y="1097280"/>
                  </a:lnTo>
                  <a:lnTo>
                    <a:pt x="4107472" y="1113853"/>
                  </a:lnTo>
                  <a:lnTo>
                    <a:pt x="3332988" y="0"/>
                  </a:lnTo>
                  <a:lnTo>
                    <a:pt x="3309366" y="16002"/>
                  </a:lnTo>
                  <a:lnTo>
                    <a:pt x="4084485" y="1129677"/>
                  </a:lnTo>
                  <a:lnTo>
                    <a:pt x="4060698" y="1146048"/>
                  </a:lnTo>
                  <a:lnTo>
                    <a:pt x="4115562" y="1175715"/>
                  </a:lnTo>
                  <a:lnTo>
                    <a:pt x="4145280" y="1191768"/>
                  </a:lnTo>
                  <a:close/>
                </a:path>
              </a:pathLst>
            </a:custGeom>
            <a:solidFill>
              <a:srgbClr val="F655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42195" y="3982219"/>
            <a:ext cx="1581150" cy="741362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381760">
              <a:lnSpc>
                <a:spcPts val="2820"/>
              </a:lnSpc>
              <a:spcBef>
                <a:spcPts val="100"/>
              </a:spcBef>
              <a:defRPr/>
            </a:pPr>
            <a:r>
              <a:rPr sz="2400" b="1" dirty="0">
                <a:latin typeface="Arial"/>
                <a:cs typeface="Arial"/>
              </a:rPr>
              <a:t>b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820"/>
              </a:lnSpc>
              <a:defRPr/>
            </a:pPr>
            <a:r>
              <a:rPr sz="2400" b="1" dirty="0">
                <a:latin typeface="Arial"/>
                <a:cs typeface="Arial"/>
              </a:rPr>
              <a:t>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1687" name="object 9"/>
          <p:cNvSpPr txBox="1">
            <a:spLocks noChangeArrowheads="1"/>
          </p:cNvSpPr>
          <p:nvPr/>
        </p:nvSpPr>
        <p:spPr bwMode="auto">
          <a:xfrm>
            <a:off x="5486400" y="3730675"/>
            <a:ext cx="19526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2400" b="1" dirty="0">
                <a:cs typeface="Arial" charset="0"/>
              </a:rPr>
              <a:t>c</a:t>
            </a:r>
            <a:endParaRPr lang="en-US" sz="24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5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87375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When surface of the object which we want to illuminate is bigger than the surface of light emitting source then we are calling that light emitting source </a:t>
            </a:r>
            <a:r>
              <a:rPr lang="en-US" dirty="0" smtClean="0">
                <a:solidFill>
                  <a:srgbClr val="FF0000"/>
                </a:solidFill>
              </a:rPr>
              <a:t>as point source.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When the surface of light emitting source </a:t>
            </a:r>
            <a:r>
              <a:rPr lang="en-US" dirty="0" smtClean="0"/>
              <a:t>is </a:t>
            </a:r>
            <a:r>
              <a:rPr lang="en-US" dirty="0"/>
              <a:t>bigger </a:t>
            </a:r>
            <a:r>
              <a:rPr lang="en-US" dirty="0" smtClean="0"/>
              <a:t>than </a:t>
            </a:r>
            <a:r>
              <a:rPr lang="en-US" dirty="0"/>
              <a:t>surface of the </a:t>
            </a:r>
            <a:r>
              <a:rPr lang="en-US" dirty="0" smtClean="0"/>
              <a:t>which we </a:t>
            </a:r>
            <a:r>
              <a:rPr lang="en-US" dirty="0"/>
              <a:t>want to illuminate</a:t>
            </a:r>
            <a:r>
              <a:rPr lang="en-US" dirty="0" smtClean="0"/>
              <a:t> then </a:t>
            </a:r>
            <a:r>
              <a:rPr lang="en-US" dirty="0"/>
              <a:t>we are calling that light emitting source as </a:t>
            </a:r>
            <a:r>
              <a:rPr lang="en-US" dirty="0" smtClean="0">
                <a:solidFill>
                  <a:srgbClr val="FF0000"/>
                </a:solidFill>
              </a:rPr>
              <a:t>distributed light  </a:t>
            </a:r>
            <a:r>
              <a:rPr lang="en-US" dirty="0">
                <a:solidFill>
                  <a:srgbClr val="FF0000"/>
                </a:solidFill>
              </a:rPr>
              <a:t>source.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24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2777004-5985-469D-A57E-0495BD0F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3" y="304801"/>
            <a:ext cx="6754577" cy="47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7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1638DA0-684E-4263-A791-A128ABAF6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6" y="503583"/>
            <a:ext cx="7788964" cy="47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07C2CF6-07BC-4527-9026-F2B787D8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516836"/>
            <a:ext cx="8491330" cy="45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0AF59A4-3471-4E1C-9E37-AC42AE88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3" y="530088"/>
            <a:ext cx="6743860" cy="462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4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5203A88-4527-4588-9604-DBBD6CF2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3" y="543340"/>
            <a:ext cx="6634530" cy="462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7010399" cy="33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613F002-A3E6-47D5-987E-BDCD00D66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44"/>
          <a:stretch/>
        </p:blipFill>
        <p:spPr>
          <a:xfrm>
            <a:off x="1295400" y="3276600"/>
            <a:ext cx="6121325" cy="3289080"/>
          </a:xfrm>
          <a:prstGeom prst="rect">
            <a:avLst/>
          </a:prstGeom>
        </p:spPr>
      </p:pic>
      <p:sp>
        <p:nvSpPr>
          <p:cNvPr id="4" name="object 3"/>
          <p:cNvSpPr txBox="1"/>
          <p:nvPr/>
        </p:nvSpPr>
        <p:spPr>
          <a:xfrm>
            <a:off x="-10987" y="990600"/>
            <a:ext cx="8734097" cy="160043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5080" indent="-229235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+mj-lt"/>
                <a:cs typeface="Calibri"/>
              </a:rPr>
              <a:t>This</a:t>
            </a:r>
            <a:r>
              <a:rPr sz="2800" spc="-5" dirty="0">
                <a:latin typeface="+mj-lt"/>
                <a:cs typeface="Calibri"/>
              </a:rPr>
              <a:t> </a:t>
            </a:r>
            <a:r>
              <a:rPr sz="2800" dirty="0">
                <a:latin typeface="+mj-lt"/>
                <a:cs typeface="Calibri"/>
              </a:rPr>
              <a:t>is </a:t>
            </a:r>
            <a:r>
              <a:rPr sz="2800" spc="-5" dirty="0">
                <a:latin typeface="+mj-lt"/>
                <a:cs typeface="Calibri"/>
              </a:rPr>
              <a:t>a</a:t>
            </a:r>
            <a:r>
              <a:rPr sz="2800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simple</a:t>
            </a:r>
            <a:r>
              <a:rPr sz="2800" dirty="0">
                <a:latin typeface="+mj-lt"/>
                <a:cs typeface="Calibri"/>
              </a:rPr>
              <a:t> </a:t>
            </a:r>
            <a:r>
              <a:rPr sz="2800" spc="-30" dirty="0">
                <a:latin typeface="+mj-lt"/>
                <a:cs typeface="Calibri"/>
              </a:rPr>
              <a:t>way</a:t>
            </a:r>
            <a:r>
              <a:rPr sz="2800" spc="-25" dirty="0">
                <a:latin typeface="+mj-lt"/>
                <a:cs typeface="Calibri"/>
              </a:rPr>
              <a:t> </a:t>
            </a:r>
            <a:r>
              <a:rPr sz="2800" spc="-15" dirty="0">
                <a:latin typeface="+mj-lt"/>
                <a:cs typeface="Calibri"/>
              </a:rPr>
              <a:t>to</a:t>
            </a:r>
            <a:r>
              <a:rPr sz="2800" spc="-10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model</a:t>
            </a:r>
            <a:r>
              <a:rPr sz="2800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the</a:t>
            </a:r>
            <a:r>
              <a:rPr sz="2800" dirty="0">
                <a:latin typeface="+mj-lt"/>
                <a:cs typeface="Calibri"/>
              </a:rPr>
              <a:t> </a:t>
            </a:r>
            <a:r>
              <a:rPr sz="2800" spc="-10" dirty="0">
                <a:latin typeface="+mj-lt"/>
                <a:cs typeface="Calibri"/>
              </a:rPr>
              <a:t>combination</a:t>
            </a:r>
            <a:r>
              <a:rPr sz="2800" spc="610" dirty="0">
                <a:latin typeface="+mj-lt"/>
                <a:cs typeface="Calibri"/>
              </a:rPr>
              <a:t> </a:t>
            </a:r>
            <a:r>
              <a:rPr sz="2800" dirty="0">
                <a:latin typeface="+mj-lt"/>
                <a:cs typeface="Calibri"/>
              </a:rPr>
              <a:t>of </a:t>
            </a:r>
            <a:r>
              <a:rPr sz="2800" spc="-10" dirty="0">
                <a:latin typeface="+mj-lt"/>
                <a:cs typeface="Calibri"/>
              </a:rPr>
              <a:t>light</a:t>
            </a:r>
            <a:r>
              <a:rPr sz="2800" spc="615" dirty="0">
                <a:latin typeface="+mj-lt"/>
                <a:cs typeface="Calibri"/>
              </a:rPr>
              <a:t> </a:t>
            </a:r>
            <a:r>
              <a:rPr sz="2800" spc="-15" dirty="0">
                <a:latin typeface="+mj-lt"/>
                <a:cs typeface="Calibri"/>
              </a:rPr>
              <a:t>reflections </a:t>
            </a:r>
            <a:r>
              <a:rPr sz="2800" spc="-10" dirty="0">
                <a:latin typeface="+mj-lt"/>
                <a:cs typeface="Calibri"/>
              </a:rPr>
              <a:t> </a:t>
            </a:r>
            <a:r>
              <a:rPr sz="2800" spc="-20" dirty="0">
                <a:latin typeface="+mj-lt"/>
                <a:cs typeface="Calibri"/>
              </a:rPr>
              <a:t>from </a:t>
            </a:r>
            <a:r>
              <a:rPr sz="2800" spc="-10" dirty="0">
                <a:latin typeface="+mj-lt"/>
                <a:cs typeface="Calibri"/>
              </a:rPr>
              <a:t>various surfaces </a:t>
            </a:r>
            <a:r>
              <a:rPr sz="2800" spc="-20" dirty="0">
                <a:latin typeface="+mj-lt"/>
                <a:cs typeface="Calibri"/>
              </a:rPr>
              <a:t>to </a:t>
            </a:r>
            <a:r>
              <a:rPr sz="2800" spc="-10" dirty="0">
                <a:latin typeface="+mj-lt"/>
                <a:cs typeface="Calibri"/>
              </a:rPr>
              <a:t>produce </a:t>
            </a:r>
            <a:r>
              <a:rPr sz="2800" spc="-5" dirty="0">
                <a:latin typeface="+mj-lt"/>
                <a:cs typeface="Calibri"/>
              </a:rPr>
              <a:t>a </a:t>
            </a:r>
            <a:r>
              <a:rPr sz="2800" spc="-15" dirty="0">
                <a:latin typeface="+mj-lt"/>
                <a:cs typeface="Calibri"/>
              </a:rPr>
              <a:t>uniform </a:t>
            </a:r>
            <a:r>
              <a:rPr sz="2800" spc="-10" dirty="0">
                <a:latin typeface="+mj-lt"/>
                <a:cs typeface="Calibri"/>
              </a:rPr>
              <a:t>illumination </a:t>
            </a:r>
            <a:r>
              <a:rPr sz="2800" spc="-5" dirty="0">
                <a:latin typeface="+mj-lt"/>
                <a:cs typeface="Calibri"/>
              </a:rPr>
              <a:t>called the </a:t>
            </a:r>
            <a:r>
              <a:rPr sz="2800" dirty="0">
                <a:latin typeface="+mj-lt"/>
                <a:cs typeface="Calibri"/>
              </a:rPr>
              <a:t> </a:t>
            </a:r>
            <a:r>
              <a:rPr sz="2800" spc="-10" dirty="0">
                <a:latin typeface="+mj-lt"/>
                <a:cs typeface="Calibri"/>
              </a:rPr>
              <a:t>ambient</a:t>
            </a:r>
            <a:r>
              <a:rPr sz="2800" spc="15" dirty="0">
                <a:latin typeface="+mj-lt"/>
                <a:cs typeface="Calibri"/>
              </a:rPr>
              <a:t> </a:t>
            </a:r>
            <a:r>
              <a:rPr sz="2800" spc="-10" dirty="0">
                <a:latin typeface="+mj-lt"/>
                <a:cs typeface="Calibri"/>
              </a:rPr>
              <a:t>light,</a:t>
            </a:r>
            <a:r>
              <a:rPr sz="2800" spc="5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or</a:t>
            </a:r>
            <a:r>
              <a:rPr sz="2800" dirty="0">
                <a:latin typeface="+mj-lt"/>
                <a:cs typeface="Calibri"/>
              </a:rPr>
              <a:t> </a:t>
            </a:r>
            <a:r>
              <a:rPr sz="2800" spc="-15" dirty="0">
                <a:latin typeface="+mj-lt"/>
                <a:cs typeface="Calibri"/>
              </a:rPr>
              <a:t>background</a:t>
            </a:r>
            <a:r>
              <a:rPr sz="2800" spc="40" dirty="0">
                <a:latin typeface="+mj-lt"/>
                <a:cs typeface="Calibri"/>
              </a:rPr>
              <a:t> </a:t>
            </a:r>
            <a:r>
              <a:rPr sz="2800" spc="-10" dirty="0">
                <a:latin typeface="+mj-lt"/>
                <a:cs typeface="Calibri"/>
              </a:rPr>
              <a:t>light.</a:t>
            </a:r>
            <a:endParaRPr sz="2800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5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2057400"/>
            <a:ext cx="5105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/>
              <a:t>2</a:t>
            </a:r>
            <a:r>
              <a:rPr lang="en-US" sz="2800" b="1" dirty="0" smtClean="0"/>
              <a:t>. Explicit Curves:- 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/>
              <a:t>An </a:t>
            </a:r>
            <a:r>
              <a:rPr lang="en-US" sz="2800" dirty="0" smtClean="0"/>
              <a:t>explicit </a:t>
            </a:r>
            <a:r>
              <a:rPr lang="en-US" sz="2800" dirty="0"/>
              <a:t>function is used to define the </a:t>
            </a:r>
            <a:r>
              <a:rPr lang="en-US" sz="2800" dirty="0" smtClean="0"/>
              <a:t>explicit </a:t>
            </a:r>
            <a:r>
              <a:rPr lang="en-US" sz="2800" dirty="0"/>
              <a:t>curve</a:t>
            </a:r>
          </a:p>
          <a:p>
            <a:pPr algn="just"/>
            <a:endParaRPr lang="en-US" sz="2800" dirty="0" smtClean="0"/>
          </a:p>
          <a:p>
            <a:pPr algn="just"/>
            <a:endParaRPr lang="en-US" sz="2800" dirty="0"/>
          </a:p>
          <a:p>
            <a:pPr algn="ctr"/>
            <a:r>
              <a:rPr lang="en-US" sz="2800" dirty="0" smtClean="0"/>
              <a:t>y = f(x)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6103" y="821231"/>
            <a:ext cx="7467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Types of curve Cont.…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 t="16667" b="13333"/>
          <a:stretch/>
        </p:blipFill>
        <p:spPr bwMode="auto">
          <a:xfrm>
            <a:off x="5715000" y="1392731"/>
            <a:ext cx="2743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4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CC86E9-1B89-4BD6-8949-B37AE50B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2" y="437322"/>
            <a:ext cx="6498780" cy="46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54B245A-D430-4A26-A334-AEE1EDA2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8" y="762000"/>
            <a:ext cx="6788002" cy="49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1750"/>
            <a:ext cx="540258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I</a:t>
            </a:r>
            <a:r>
              <a:rPr spc="-105" dirty="0"/>
              <a:t>ll</a:t>
            </a:r>
            <a:r>
              <a:rPr spc="-100" dirty="0"/>
              <a:t>u</a:t>
            </a:r>
            <a:r>
              <a:rPr spc="-105" dirty="0"/>
              <a:t>m</a:t>
            </a:r>
            <a:r>
              <a:rPr spc="-110" dirty="0"/>
              <a:t>i</a:t>
            </a:r>
            <a:r>
              <a:rPr spc="-105" dirty="0"/>
              <a:t>nat</a:t>
            </a:r>
            <a:r>
              <a:rPr spc="-110" dirty="0"/>
              <a:t>i</a:t>
            </a:r>
            <a:r>
              <a:rPr spc="-105" dirty="0"/>
              <a:t>o</a:t>
            </a:r>
            <a:r>
              <a:rPr spc="-5" dirty="0"/>
              <a:t>n</a:t>
            </a:r>
            <a:r>
              <a:rPr spc="-215" dirty="0"/>
              <a:t> </a:t>
            </a:r>
            <a:r>
              <a:rPr spc="-105" dirty="0"/>
              <a:t>mo</a:t>
            </a:r>
            <a:r>
              <a:rPr spc="-100" dirty="0"/>
              <a:t>d</a:t>
            </a:r>
            <a:r>
              <a:rPr spc="-110" dirty="0"/>
              <a:t>e</a:t>
            </a:r>
            <a:r>
              <a:rPr spc="-105" dirty="0"/>
              <a:t>ls</a:t>
            </a:r>
            <a:r>
              <a:rPr spc="-5"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39" y="1212533"/>
            <a:ext cx="8002779" cy="3590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0100" algn="just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libri"/>
                <a:cs typeface="Calibri"/>
              </a:rPr>
              <a:t>Illumination models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spc="-5" dirty="0">
                <a:latin typeface="Calibri"/>
                <a:cs typeface="Calibri"/>
              </a:rPr>
              <a:t>used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calculate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light intensities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that we </a:t>
            </a:r>
            <a:r>
              <a:rPr sz="2200" spc="-5" dirty="0">
                <a:latin typeface="Calibri"/>
                <a:cs typeface="Calibri"/>
              </a:rPr>
              <a:t>should </a:t>
            </a:r>
            <a:r>
              <a:rPr sz="2200" spc="-10" dirty="0">
                <a:latin typeface="Calibri"/>
                <a:cs typeface="Calibri"/>
              </a:rPr>
              <a:t>see at </a:t>
            </a:r>
            <a:r>
              <a:rPr sz="2200" spc="-5" dirty="0">
                <a:latin typeface="Calibri"/>
                <a:cs typeface="Calibri"/>
              </a:rPr>
              <a:t>a given </a:t>
            </a:r>
            <a:r>
              <a:rPr sz="2200" spc="-10" dirty="0">
                <a:latin typeface="Calibri"/>
                <a:cs typeface="Calibri"/>
              </a:rPr>
              <a:t>point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surface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an object.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Lighting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calculations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are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based</a:t>
            </a:r>
            <a:r>
              <a:rPr sz="2200" dirty="0">
                <a:latin typeface="Calibri"/>
                <a:cs typeface="Calibri"/>
              </a:rPr>
              <a:t> 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optical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properties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surfaces,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background lighting conditions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and the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light source </a:t>
            </a:r>
            <a:r>
              <a:rPr sz="2200" spc="-48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specifications.</a:t>
            </a:r>
            <a:r>
              <a:rPr sz="2200" spc="-5" dirty="0">
                <a:latin typeface="Calibri"/>
                <a:cs typeface="Calibri"/>
              </a:rPr>
              <a:t> All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light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sources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considered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b="1" i="1" spc="-5" dirty="0">
                <a:latin typeface="Calibri"/>
                <a:cs typeface="Calibri"/>
              </a:rPr>
              <a:t>point </a:t>
            </a:r>
            <a:r>
              <a:rPr sz="2200" b="1" i="1" dirty="0">
                <a:latin typeface="Calibri"/>
                <a:cs typeface="Calibri"/>
              </a:rPr>
              <a:t> </a:t>
            </a:r>
            <a:r>
              <a:rPr sz="2200" b="1" i="1" spc="-10" dirty="0">
                <a:latin typeface="Calibri"/>
                <a:cs typeface="Calibri"/>
              </a:rPr>
              <a:t>sources</a:t>
            </a:r>
            <a:r>
              <a:rPr sz="2200" spc="-10" dirty="0">
                <a:latin typeface="Calibri"/>
                <a:cs typeface="Calibri"/>
              </a:rPr>
              <a:t>, specified </a:t>
            </a:r>
            <a:r>
              <a:rPr sz="2200" spc="-5" dirty="0">
                <a:latin typeface="Calibri"/>
                <a:cs typeface="Calibri"/>
              </a:rPr>
              <a:t>with a </a:t>
            </a:r>
            <a:r>
              <a:rPr sz="2200" spc="-15" dirty="0">
                <a:latin typeface="Calibri"/>
                <a:cs typeface="Calibri"/>
              </a:rPr>
              <a:t>co-ordinate </a:t>
            </a:r>
            <a:r>
              <a:rPr sz="2200" spc="-5" dirty="0">
                <a:latin typeface="Calibri"/>
                <a:cs typeface="Calibri"/>
              </a:rPr>
              <a:t>position and </a:t>
            </a:r>
            <a:r>
              <a:rPr sz="2200" spc="-10" dirty="0">
                <a:latin typeface="Calibri"/>
                <a:cs typeface="Calibri"/>
              </a:rPr>
              <a:t>an intensity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(color). </a:t>
            </a:r>
            <a:r>
              <a:rPr sz="2200" spc="-5" dirty="0">
                <a:latin typeface="Calibri"/>
                <a:cs typeface="Calibri"/>
              </a:rPr>
              <a:t>Some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illumination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models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are:</a:t>
            </a:r>
            <a:endParaRPr sz="22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530"/>
              </a:spcBef>
              <a:buClr>
                <a:srgbClr val="525389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200" b="1" spc="-10" dirty="0">
                <a:latin typeface="Calibri"/>
                <a:cs typeface="Calibri"/>
              </a:rPr>
              <a:t>Ambient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Light</a:t>
            </a:r>
            <a:endParaRPr sz="22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530"/>
              </a:spcBef>
              <a:buClr>
                <a:srgbClr val="525389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200" b="1" spc="-10" dirty="0">
                <a:latin typeface="Calibri"/>
                <a:cs typeface="Calibri"/>
              </a:rPr>
              <a:t>Diffuse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Reflection</a:t>
            </a:r>
            <a:endParaRPr sz="22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530"/>
              </a:spcBef>
              <a:buClr>
                <a:srgbClr val="525389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200" b="1" spc="-5" dirty="0">
                <a:latin typeface="Calibri"/>
                <a:cs typeface="Calibri"/>
              </a:rPr>
              <a:t>Specular</a:t>
            </a:r>
            <a:r>
              <a:rPr sz="2200" b="1" spc="20" dirty="0">
                <a:latin typeface="Calibri"/>
                <a:cs typeface="Calibri"/>
              </a:rPr>
              <a:t> </a:t>
            </a:r>
            <a:r>
              <a:rPr sz="2200" b="1" spc="-15" dirty="0" smtClean="0">
                <a:latin typeface="Calibri"/>
                <a:cs typeface="Calibri"/>
              </a:rPr>
              <a:t>Reflection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653019" y="4305185"/>
            <a:ext cx="3079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92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629" y="432331"/>
            <a:ext cx="7460722" cy="397545"/>
          </a:xfrm>
          <a:prstGeom prst="rect">
            <a:avLst/>
          </a:prstGeom>
          <a:ln w="25400">
            <a:solidFill>
              <a:srgbClr val="FB012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04"/>
              </a:lnSpc>
            </a:pPr>
            <a:r>
              <a:rPr dirty="0"/>
              <a:t>Illumination</a:t>
            </a:r>
            <a:r>
              <a:rPr spc="-39" dirty="0"/>
              <a:t> </a:t>
            </a:r>
            <a:r>
              <a:rPr dirty="0"/>
              <a:t>Models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87354" y="1751960"/>
            <a:ext cx="3893259" cy="2674044"/>
            <a:chOff x="2324100" y="1930400"/>
            <a:chExt cx="4552950" cy="2946400"/>
          </a:xfrm>
        </p:grpSpPr>
        <p:sp>
          <p:nvSpPr>
            <p:cNvPr id="4" name="object 4"/>
            <p:cNvSpPr/>
            <p:nvPr/>
          </p:nvSpPr>
          <p:spPr>
            <a:xfrm>
              <a:off x="2508250" y="2114550"/>
              <a:ext cx="736600" cy="736600"/>
            </a:xfrm>
            <a:custGeom>
              <a:avLst/>
              <a:gdLst/>
              <a:ahLst/>
              <a:cxnLst/>
              <a:rect l="l" t="t" r="r" b="b"/>
              <a:pathLst>
                <a:path w="736600" h="736600">
                  <a:moveTo>
                    <a:pt x="368300" y="0"/>
                  </a:moveTo>
                  <a:lnTo>
                    <a:pt x="322121" y="2871"/>
                  </a:lnTo>
                  <a:lnTo>
                    <a:pt x="277649" y="11254"/>
                  </a:lnTo>
                  <a:lnTo>
                    <a:pt x="235229" y="24803"/>
                  </a:lnTo>
                  <a:lnTo>
                    <a:pt x="195206" y="43172"/>
                  </a:lnTo>
                  <a:lnTo>
                    <a:pt x="157928" y="66015"/>
                  </a:lnTo>
                  <a:lnTo>
                    <a:pt x="123739" y="92986"/>
                  </a:lnTo>
                  <a:lnTo>
                    <a:pt x="92986" y="123739"/>
                  </a:lnTo>
                  <a:lnTo>
                    <a:pt x="66015" y="157928"/>
                  </a:lnTo>
                  <a:lnTo>
                    <a:pt x="43172" y="195206"/>
                  </a:lnTo>
                  <a:lnTo>
                    <a:pt x="24803" y="235229"/>
                  </a:lnTo>
                  <a:lnTo>
                    <a:pt x="11254" y="277649"/>
                  </a:lnTo>
                  <a:lnTo>
                    <a:pt x="2871" y="322121"/>
                  </a:lnTo>
                  <a:lnTo>
                    <a:pt x="0" y="368300"/>
                  </a:lnTo>
                  <a:lnTo>
                    <a:pt x="2871" y="414478"/>
                  </a:lnTo>
                  <a:lnTo>
                    <a:pt x="11254" y="458950"/>
                  </a:lnTo>
                  <a:lnTo>
                    <a:pt x="24803" y="501370"/>
                  </a:lnTo>
                  <a:lnTo>
                    <a:pt x="43172" y="541393"/>
                  </a:lnTo>
                  <a:lnTo>
                    <a:pt x="66015" y="578671"/>
                  </a:lnTo>
                  <a:lnTo>
                    <a:pt x="92986" y="612860"/>
                  </a:lnTo>
                  <a:lnTo>
                    <a:pt x="123739" y="643613"/>
                  </a:lnTo>
                  <a:lnTo>
                    <a:pt x="157928" y="670584"/>
                  </a:lnTo>
                  <a:lnTo>
                    <a:pt x="195206" y="693427"/>
                  </a:lnTo>
                  <a:lnTo>
                    <a:pt x="235229" y="711796"/>
                  </a:lnTo>
                  <a:lnTo>
                    <a:pt x="277649" y="725345"/>
                  </a:lnTo>
                  <a:lnTo>
                    <a:pt x="322121" y="733728"/>
                  </a:lnTo>
                  <a:lnTo>
                    <a:pt x="368300" y="736600"/>
                  </a:lnTo>
                  <a:lnTo>
                    <a:pt x="414478" y="733728"/>
                  </a:lnTo>
                  <a:lnTo>
                    <a:pt x="458950" y="725345"/>
                  </a:lnTo>
                  <a:lnTo>
                    <a:pt x="501370" y="711796"/>
                  </a:lnTo>
                  <a:lnTo>
                    <a:pt x="541393" y="693427"/>
                  </a:lnTo>
                  <a:lnTo>
                    <a:pt x="578671" y="670584"/>
                  </a:lnTo>
                  <a:lnTo>
                    <a:pt x="612860" y="643613"/>
                  </a:lnTo>
                  <a:lnTo>
                    <a:pt x="643613" y="612860"/>
                  </a:lnTo>
                  <a:lnTo>
                    <a:pt x="670584" y="578671"/>
                  </a:lnTo>
                  <a:lnTo>
                    <a:pt x="693427" y="541393"/>
                  </a:lnTo>
                  <a:lnTo>
                    <a:pt x="711796" y="501370"/>
                  </a:lnTo>
                  <a:lnTo>
                    <a:pt x="725345" y="458950"/>
                  </a:lnTo>
                  <a:lnTo>
                    <a:pt x="733728" y="414478"/>
                  </a:lnTo>
                  <a:lnTo>
                    <a:pt x="736600" y="368300"/>
                  </a:lnTo>
                  <a:lnTo>
                    <a:pt x="733728" y="322121"/>
                  </a:lnTo>
                  <a:lnTo>
                    <a:pt x="725345" y="277649"/>
                  </a:lnTo>
                  <a:lnTo>
                    <a:pt x="711796" y="235229"/>
                  </a:lnTo>
                  <a:lnTo>
                    <a:pt x="693427" y="195206"/>
                  </a:lnTo>
                  <a:lnTo>
                    <a:pt x="670584" y="157928"/>
                  </a:lnTo>
                  <a:lnTo>
                    <a:pt x="643613" y="123739"/>
                  </a:lnTo>
                  <a:lnTo>
                    <a:pt x="612860" y="92986"/>
                  </a:lnTo>
                  <a:lnTo>
                    <a:pt x="578671" y="66015"/>
                  </a:lnTo>
                  <a:lnTo>
                    <a:pt x="541393" y="43172"/>
                  </a:lnTo>
                  <a:lnTo>
                    <a:pt x="501370" y="24803"/>
                  </a:lnTo>
                  <a:lnTo>
                    <a:pt x="458950" y="11254"/>
                  </a:lnTo>
                  <a:lnTo>
                    <a:pt x="414478" y="2871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F9F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30450" y="1936750"/>
              <a:ext cx="1143000" cy="1104900"/>
            </a:xfrm>
            <a:custGeom>
              <a:avLst/>
              <a:gdLst/>
              <a:ahLst/>
              <a:cxnLst/>
              <a:rect l="l" t="t" r="r" b="b"/>
              <a:pathLst>
                <a:path w="1143000" h="1104900">
                  <a:moveTo>
                    <a:pt x="546100" y="177800"/>
                  </a:moveTo>
                  <a:lnTo>
                    <a:pt x="592278" y="180671"/>
                  </a:lnTo>
                  <a:lnTo>
                    <a:pt x="636750" y="189054"/>
                  </a:lnTo>
                  <a:lnTo>
                    <a:pt x="679170" y="202603"/>
                  </a:lnTo>
                  <a:lnTo>
                    <a:pt x="719193" y="220972"/>
                  </a:lnTo>
                  <a:lnTo>
                    <a:pt x="756471" y="243815"/>
                  </a:lnTo>
                  <a:lnTo>
                    <a:pt x="790660" y="270786"/>
                  </a:lnTo>
                  <a:lnTo>
                    <a:pt x="821413" y="301539"/>
                  </a:lnTo>
                  <a:lnTo>
                    <a:pt x="848384" y="335728"/>
                  </a:lnTo>
                  <a:lnTo>
                    <a:pt x="871227" y="373006"/>
                  </a:lnTo>
                  <a:lnTo>
                    <a:pt x="889596" y="413029"/>
                  </a:lnTo>
                  <a:lnTo>
                    <a:pt x="903145" y="455449"/>
                  </a:lnTo>
                  <a:lnTo>
                    <a:pt x="911528" y="499921"/>
                  </a:lnTo>
                  <a:lnTo>
                    <a:pt x="914400" y="546100"/>
                  </a:lnTo>
                  <a:lnTo>
                    <a:pt x="911528" y="592278"/>
                  </a:lnTo>
                  <a:lnTo>
                    <a:pt x="903145" y="636750"/>
                  </a:lnTo>
                  <a:lnTo>
                    <a:pt x="889596" y="679170"/>
                  </a:lnTo>
                  <a:lnTo>
                    <a:pt x="871227" y="719193"/>
                  </a:lnTo>
                  <a:lnTo>
                    <a:pt x="848384" y="756471"/>
                  </a:lnTo>
                  <a:lnTo>
                    <a:pt x="821413" y="790660"/>
                  </a:lnTo>
                  <a:lnTo>
                    <a:pt x="790660" y="821413"/>
                  </a:lnTo>
                  <a:lnTo>
                    <a:pt x="756471" y="848384"/>
                  </a:lnTo>
                  <a:lnTo>
                    <a:pt x="719193" y="871227"/>
                  </a:lnTo>
                  <a:lnTo>
                    <a:pt x="679170" y="889596"/>
                  </a:lnTo>
                  <a:lnTo>
                    <a:pt x="636750" y="903145"/>
                  </a:lnTo>
                  <a:lnTo>
                    <a:pt x="592278" y="911528"/>
                  </a:lnTo>
                  <a:lnTo>
                    <a:pt x="546100" y="914400"/>
                  </a:lnTo>
                  <a:lnTo>
                    <a:pt x="499921" y="911528"/>
                  </a:lnTo>
                  <a:lnTo>
                    <a:pt x="455449" y="903145"/>
                  </a:lnTo>
                  <a:lnTo>
                    <a:pt x="413029" y="889596"/>
                  </a:lnTo>
                  <a:lnTo>
                    <a:pt x="373006" y="871227"/>
                  </a:lnTo>
                  <a:lnTo>
                    <a:pt x="335728" y="848384"/>
                  </a:lnTo>
                  <a:lnTo>
                    <a:pt x="301539" y="821413"/>
                  </a:lnTo>
                  <a:lnTo>
                    <a:pt x="270786" y="790660"/>
                  </a:lnTo>
                  <a:lnTo>
                    <a:pt x="243815" y="756471"/>
                  </a:lnTo>
                  <a:lnTo>
                    <a:pt x="220972" y="719193"/>
                  </a:lnTo>
                  <a:lnTo>
                    <a:pt x="202603" y="679170"/>
                  </a:lnTo>
                  <a:lnTo>
                    <a:pt x="189054" y="636750"/>
                  </a:lnTo>
                  <a:lnTo>
                    <a:pt x="180671" y="592278"/>
                  </a:lnTo>
                  <a:lnTo>
                    <a:pt x="177800" y="546100"/>
                  </a:lnTo>
                  <a:lnTo>
                    <a:pt x="180671" y="499921"/>
                  </a:lnTo>
                  <a:lnTo>
                    <a:pt x="189054" y="455449"/>
                  </a:lnTo>
                  <a:lnTo>
                    <a:pt x="202603" y="413029"/>
                  </a:lnTo>
                  <a:lnTo>
                    <a:pt x="220972" y="373006"/>
                  </a:lnTo>
                  <a:lnTo>
                    <a:pt x="243815" y="335728"/>
                  </a:lnTo>
                  <a:lnTo>
                    <a:pt x="270786" y="301539"/>
                  </a:lnTo>
                  <a:lnTo>
                    <a:pt x="301539" y="270786"/>
                  </a:lnTo>
                  <a:lnTo>
                    <a:pt x="335728" y="243815"/>
                  </a:lnTo>
                  <a:lnTo>
                    <a:pt x="373006" y="220972"/>
                  </a:lnTo>
                  <a:lnTo>
                    <a:pt x="413029" y="202603"/>
                  </a:lnTo>
                  <a:lnTo>
                    <a:pt x="455449" y="189054"/>
                  </a:lnTo>
                  <a:lnTo>
                    <a:pt x="499921" y="180671"/>
                  </a:lnTo>
                  <a:lnTo>
                    <a:pt x="546100" y="177800"/>
                  </a:lnTo>
                  <a:close/>
                </a:path>
                <a:path w="1143000" h="1104900">
                  <a:moveTo>
                    <a:pt x="177800" y="177800"/>
                  </a:moveTo>
                  <a:lnTo>
                    <a:pt x="0" y="0"/>
                  </a:lnTo>
                </a:path>
                <a:path w="1143000" h="1104900">
                  <a:moveTo>
                    <a:pt x="825500" y="914400"/>
                  </a:moveTo>
                  <a:lnTo>
                    <a:pt x="1003300" y="1104900"/>
                  </a:lnTo>
                </a:path>
                <a:path w="1143000" h="1104900">
                  <a:moveTo>
                    <a:pt x="177800" y="914400"/>
                  </a:moveTo>
                  <a:lnTo>
                    <a:pt x="0" y="1104900"/>
                  </a:lnTo>
                </a:path>
                <a:path w="1143000" h="1104900">
                  <a:moveTo>
                    <a:pt x="939800" y="254000"/>
                  </a:moveTo>
                  <a:lnTo>
                    <a:pt x="1143000" y="25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41925" y="2562225"/>
              <a:ext cx="0" cy="2247900"/>
            </a:xfrm>
            <a:custGeom>
              <a:avLst/>
              <a:gdLst/>
              <a:ahLst/>
              <a:cxnLst/>
              <a:rect l="l" t="t" r="r" b="b"/>
              <a:pathLst>
                <a:path h="2247900">
                  <a:moveTo>
                    <a:pt x="0" y="0"/>
                  </a:moveTo>
                  <a:lnTo>
                    <a:pt x="0" y="2247900"/>
                  </a:lnTo>
                </a:path>
              </a:pathLst>
            </a:custGeom>
            <a:ln w="19050">
              <a:solidFill>
                <a:srgbClr val="B400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1600" y="2451100"/>
              <a:ext cx="127000" cy="228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4300" y="4762500"/>
              <a:ext cx="101600" cy="114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98825" y="4822825"/>
              <a:ext cx="3568700" cy="0"/>
            </a:xfrm>
            <a:custGeom>
              <a:avLst/>
              <a:gdLst/>
              <a:ahLst/>
              <a:cxnLst/>
              <a:rect l="l" t="t" r="r" b="b"/>
              <a:pathLst>
                <a:path w="3568700">
                  <a:moveTo>
                    <a:pt x="0" y="0"/>
                  </a:moveTo>
                  <a:lnTo>
                    <a:pt x="35687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76800" y="4216400"/>
              <a:ext cx="387350" cy="234950"/>
            </a:xfrm>
            <a:custGeom>
              <a:avLst/>
              <a:gdLst/>
              <a:ahLst/>
              <a:cxnLst/>
              <a:rect l="l" t="t" r="r" b="b"/>
              <a:pathLst>
                <a:path w="387350" h="234950">
                  <a:moveTo>
                    <a:pt x="387350" y="0"/>
                  </a:moveTo>
                  <a:lnTo>
                    <a:pt x="330135" y="2548"/>
                  </a:lnTo>
                  <a:lnTo>
                    <a:pt x="275518" y="9952"/>
                  </a:lnTo>
                  <a:lnTo>
                    <a:pt x="224100" y="21847"/>
                  </a:lnTo>
                  <a:lnTo>
                    <a:pt x="176482" y="37868"/>
                  </a:lnTo>
                  <a:lnTo>
                    <a:pt x="133264" y="57651"/>
                  </a:lnTo>
                  <a:lnTo>
                    <a:pt x="95047" y="80832"/>
                  </a:lnTo>
                  <a:lnTo>
                    <a:pt x="62432" y="107046"/>
                  </a:lnTo>
                  <a:lnTo>
                    <a:pt x="36019" y="135929"/>
                  </a:lnTo>
                  <a:lnTo>
                    <a:pt x="4202" y="200245"/>
                  </a:lnTo>
                  <a:lnTo>
                    <a:pt x="0" y="234950"/>
                  </a:lnTo>
                </a:path>
              </a:pathLst>
            </a:custGeom>
            <a:ln w="12700">
              <a:solidFill>
                <a:srgbClr val="3064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677848" y="2253343"/>
            <a:ext cx="390955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4572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0712" y="2253343"/>
            <a:ext cx="401815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4699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59758" y="2668281"/>
            <a:ext cx="0" cy="334255"/>
          </a:xfrm>
          <a:custGeom>
            <a:avLst/>
            <a:gdLst/>
            <a:ahLst/>
            <a:cxnLst/>
            <a:rect l="l" t="t" r="r" b="b"/>
            <a:pathLst>
              <a:path h="368300">
                <a:moveTo>
                  <a:pt x="0" y="0"/>
                </a:moveTo>
                <a:lnTo>
                  <a:pt x="0" y="368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9758" y="1504150"/>
            <a:ext cx="0" cy="334255"/>
          </a:xfrm>
          <a:custGeom>
            <a:avLst/>
            <a:gdLst/>
            <a:ahLst/>
            <a:cxnLst/>
            <a:rect l="l" t="t" r="r" b="b"/>
            <a:pathLst>
              <a:path h="368300">
                <a:moveTo>
                  <a:pt x="0" y="0"/>
                </a:moveTo>
                <a:lnTo>
                  <a:pt x="0" y="368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59325" y="3538498"/>
            <a:ext cx="224799" cy="334409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2100" spc="539" dirty="0">
                <a:solidFill>
                  <a:srgbClr val="306401"/>
                </a:solidFill>
                <a:latin typeface="Symbol"/>
                <a:cs typeface="Symbol"/>
              </a:rPr>
              <a:t>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42575" y="2846935"/>
            <a:ext cx="181360" cy="334409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2100" dirty="0">
                <a:solidFill>
                  <a:srgbClr val="7B00E3"/>
                </a:solidFill>
                <a:latin typeface="Times New Roman"/>
                <a:cs typeface="Times New Roman"/>
              </a:rPr>
              <a:t>L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59326" y="2155372"/>
            <a:ext cx="196020" cy="334409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2100" i="1" dirty="0">
                <a:solidFill>
                  <a:srgbClr val="B40069"/>
                </a:solidFill>
                <a:latin typeface="Times New Roman"/>
                <a:cs typeface="Times New Roman"/>
              </a:rPr>
              <a:t>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39435" y="2310973"/>
            <a:ext cx="2074233" cy="1942709"/>
          </a:xfrm>
          <a:prstGeom prst="rect">
            <a:avLst/>
          </a:prstGeom>
          <a:ln w="12700">
            <a:solidFill>
              <a:srgbClr val="063DE7"/>
            </a:solidFill>
          </a:ln>
        </p:spPr>
        <p:txBody>
          <a:bodyPr vert="horz" wrap="square" lIns="0" tIns="14476" rIns="0" bIns="0" rtlCol="0">
            <a:spAutoFit/>
          </a:bodyPr>
          <a:lstStyle/>
          <a:p>
            <a:pPr marL="462117" marR="418132" indent="-400873">
              <a:lnSpc>
                <a:spcPct val="100699"/>
              </a:lnSpc>
              <a:spcBef>
                <a:spcPts val="114"/>
              </a:spcBef>
            </a:pPr>
            <a:r>
              <a:rPr sz="2100" i="1" spc="-4" dirty="0">
                <a:solidFill>
                  <a:srgbClr val="7B00E3"/>
                </a:solidFill>
                <a:latin typeface="Times New Roman"/>
                <a:cs typeface="Times New Roman"/>
              </a:rPr>
              <a:t>L</a:t>
            </a:r>
            <a:r>
              <a:rPr sz="2100" i="1" spc="-31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7B00E3"/>
                </a:solidFill>
                <a:latin typeface="Times New Roman"/>
                <a:cs typeface="Times New Roman"/>
              </a:rPr>
              <a:t>-</a:t>
            </a:r>
            <a:r>
              <a:rPr sz="2100" i="1" spc="-26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7B00E3"/>
                </a:solidFill>
                <a:latin typeface="Times New Roman"/>
                <a:cs typeface="Times New Roman"/>
              </a:rPr>
              <a:t>light</a:t>
            </a:r>
            <a:r>
              <a:rPr sz="2100" i="1" spc="-26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7B00E3"/>
                </a:solidFill>
                <a:latin typeface="Times New Roman"/>
                <a:cs typeface="Times New Roman"/>
              </a:rPr>
              <a:t>source </a:t>
            </a:r>
            <a:r>
              <a:rPr sz="2100" i="1" spc="-517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7B00E3"/>
                </a:solidFill>
                <a:latin typeface="Times New Roman"/>
                <a:cs typeface="Times New Roman"/>
              </a:rPr>
              <a:t>direction</a:t>
            </a:r>
            <a:endParaRPr sz="2100">
              <a:latin typeface="Times New Roman"/>
              <a:cs typeface="Times New Roman"/>
            </a:endParaRPr>
          </a:p>
          <a:p>
            <a:pPr marL="61244">
              <a:lnSpc>
                <a:spcPts val="2192"/>
              </a:lnSpc>
            </a:pPr>
            <a:r>
              <a:rPr sz="2100" i="1" dirty="0">
                <a:solidFill>
                  <a:srgbClr val="B40069"/>
                </a:solidFill>
                <a:latin typeface="Times New Roman"/>
                <a:cs typeface="Times New Roman"/>
              </a:rPr>
              <a:t>N</a:t>
            </a:r>
            <a:r>
              <a:rPr sz="2100" i="1" spc="-22" dirty="0">
                <a:solidFill>
                  <a:srgbClr val="B40069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B40069"/>
                </a:solidFill>
                <a:latin typeface="Times New Roman"/>
                <a:cs typeface="Times New Roman"/>
              </a:rPr>
              <a:t>-</a:t>
            </a:r>
            <a:r>
              <a:rPr sz="2100" i="1" spc="-22" dirty="0">
                <a:solidFill>
                  <a:srgbClr val="B40069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B40069"/>
                </a:solidFill>
                <a:latin typeface="Times New Roman"/>
                <a:cs typeface="Times New Roman"/>
              </a:rPr>
              <a:t>Normal</a:t>
            </a:r>
            <a:r>
              <a:rPr sz="2100" i="1" spc="-18" dirty="0">
                <a:solidFill>
                  <a:srgbClr val="B40069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B40069"/>
                </a:solidFill>
                <a:latin typeface="Times New Roman"/>
                <a:cs typeface="Times New Roman"/>
              </a:rPr>
              <a:t>vector</a:t>
            </a:r>
            <a:endParaRPr sz="2100">
              <a:latin typeface="Times New Roman"/>
              <a:cs typeface="Times New Roman"/>
            </a:endParaRPr>
          </a:p>
          <a:p>
            <a:pPr marL="61244">
              <a:lnSpc>
                <a:spcPts val="2490"/>
              </a:lnSpc>
              <a:spcBef>
                <a:spcPts val="192"/>
              </a:spcBef>
              <a:tabLst>
                <a:tab pos="467128" algn="l"/>
              </a:tabLst>
            </a:pPr>
            <a:r>
              <a:rPr sz="2100" spc="539" dirty="0">
                <a:solidFill>
                  <a:srgbClr val="306401"/>
                </a:solidFill>
                <a:latin typeface="Symbol"/>
                <a:cs typeface="Symbol"/>
              </a:rPr>
              <a:t></a:t>
            </a:r>
            <a:r>
              <a:rPr sz="2100" spc="539" dirty="0">
                <a:solidFill>
                  <a:srgbClr val="306401"/>
                </a:solidFill>
                <a:latin typeface="Times New Roman"/>
                <a:cs typeface="Times New Roman"/>
              </a:rPr>
              <a:t>	</a:t>
            </a:r>
            <a:r>
              <a:rPr sz="2100" spc="-1057" dirty="0">
                <a:solidFill>
                  <a:srgbClr val="306401"/>
                </a:solidFill>
                <a:latin typeface="Symbol"/>
                <a:cs typeface="Symbol"/>
              </a:rPr>
              <a:t></a:t>
            </a:r>
            <a:r>
              <a:rPr sz="2100" i="1" dirty="0">
                <a:solidFill>
                  <a:srgbClr val="306401"/>
                </a:solidFill>
                <a:latin typeface="Times New Roman"/>
                <a:cs typeface="Times New Roman"/>
              </a:rPr>
              <a:t>angle of</a:t>
            </a:r>
            <a:endParaRPr sz="2100">
              <a:latin typeface="Times New Roman"/>
              <a:cs typeface="Times New Roman"/>
            </a:endParaRPr>
          </a:p>
          <a:p>
            <a:pPr marL="462117">
              <a:lnSpc>
                <a:spcPts val="2490"/>
              </a:lnSpc>
            </a:pPr>
            <a:r>
              <a:rPr sz="2100" i="1" dirty="0">
                <a:solidFill>
                  <a:srgbClr val="306401"/>
                </a:solidFill>
                <a:latin typeface="Times New Roman"/>
                <a:cs typeface="Times New Roman"/>
              </a:rPr>
              <a:t>incidence</a:t>
            </a:r>
            <a:endParaRPr sz="21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14964" y="2489627"/>
            <a:ext cx="1770157" cy="1855694"/>
            <a:chOff x="3175000" y="2743200"/>
            <a:chExt cx="2070100" cy="2044700"/>
          </a:xfrm>
        </p:grpSpPr>
        <p:sp>
          <p:nvSpPr>
            <p:cNvPr id="20" name="object 20"/>
            <p:cNvSpPr/>
            <p:nvPr/>
          </p:nvSpPr>
          <p:spPr>
            <a:xfrm>
              <a:off x="3937000" y="3492500"/>
              <a:ext cx="1295400" cy="1282700"/>
            </a:xfrm>
            <a:custGeom>
              <a:avLst/>
              <a:gdLst/>
              <a:ahLst/>
              <a:cxnLst/>
              <a:rect l="l" t="t" r="r" b="b"/>
              <a:pathLst>
                <a:path w="1295400" h="1282700">
                  <a:moveTo>
                    <a:pt x="0" y="0"/>
                  </a:moveTo>
                  <a:lnTo>
                    <a:pt x="1295400" y="1282700"/>
                  </a:lnTo>
                </a:path>
              </a:pathLst>
            </a:custGeom>
            <a:ln w="25400">
              <a:solidFill>
                <a:srgbClr val="7B00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1900" y="3340100"/>
              <a:ext cx="266700" cy="2540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75000" y="2743199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50800" y="25400"/>
                  </a:moveTo>
                  <a:lnTo>
                    <a:pt x="25400" y="0"/>
                  </a:lnTo>
                  <a:lnTo>
                    <a:pt x="0" y="12700"/>
                  </a:lnTo>
                  <a:lnTo>
                    <a:pt x="25400" y="38100"/>
                  </a:lnTo>
                  <a:lnTo>
                    <a:pt x="50800" y="25400"/>
                  </a:lnTo>
                  <a:close/>
                </a:path>
                <a:path w="546100" h="546100">
                  <a:moveTo>
                    <a:pt x="139700" y="127000"/>
                  </a:moveTo>
                  <a:lnTo>
                    <a:pt x="127000" y="101600"/>
                  </a:lnTo>
                  <a:lnTo>
                    <a:pt x="101600" y="114300"/>
                  </a:lnTo>
                  <a:lnTo>
                    <a:pt x="127000" y="139700"/>
                  </a:lnTo>
                  <a:lnTo>
                    <a:pt x="139700" y="127000"/>
                  </a:lnTo>
                  <a:close/>
                </a:path>
                <a:path w="546100" h="546100">
                  <a:moveTo>
                    <a:pt x="241300" y="228600"/>
                  </a:moveTo>
                  <a:lnTo>
                    <a:pt x="215900" y="203200"/>
                  </a:lnTo>
                  <a:lnTo>
                    <a:pt x="203200" y="215900"/>
                  </a:lnTo>
                  <a:lnTo>
                    <a:pt x="228600" y="241300"/>
                  </a:lnTo>
                  <a:lnTo>
                    <a:pt x="241300" y="228600"/>
                  </a:lnTo>
                  <a:close/>
                </a:path>
                <a:path w="546100" h="546100">
                  <a:moveTo>
                    <a:pt x="342900" y="330200"/>
                  </a:moveTo>
                  <a:lnTo>
                    <a:pt x="317500" y="304800"/>
                  </a:lnTo>
                  <a:lnTo>
                    <a:pt x="304800" y="317500"/>
                  </a:lnTo>
                  <a:lnTo>
                    <a:pt x="330200" y="342900"/>
                  </a:lnTo>
                  <a:lnTo>
                    <a:pt x="342900" y="330200"/>
                  </a:lnTo>
                  <a:close/>
                </a:path>
                <a:path w="546100" h="546100">
                  <a:moveTo>
                    <a:pt x="444500" y="419100"/>
                  </a:moveTo>
                  <a:lnTo>
                    <a:pt x="419100" y="393700"/>
                  </a:lnTo>
                  <a:lnTo>
                    <a:pt x="406400" y="419100"/>
                  </a:lnTo>
                  <a:lnTo>
                    <a:pt x="431800" y="444500"/>
                  </a:lnTo>
                  <a:lnTo>
                    <a:pt x="444500" y="419100"/>
                  </a:lnTo>
                  <a:close/>
                </a:path>
                <a:path w="546100" h="546100">
                  <a:moveTo>
                    <a:pt x="546100" y="520700"/>
                  </a:moveTo>
                  <a:lnTo>
                    <a:pt x="520700" y="495300"/>
                  </a:lnTo>
                  <a:lnTo>
                    <a:pt x="495300" y="520700"/>
                  </a:lnTo>
                  <a:lnTo>
                    <a:pt x="520700" y="546100"/>
                  </a:lnTo>
                  <a:lnTo>
                    <a:pt x="546100" y="520700"/>
                  </a:lnTo>
                  <a:close/>
                </a:path>
              </a:pathLst>
            </a:custGeom>
            <a:solidFill>
              <a:srgbClr val="7B0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11108" y="1551105"/>
            <a:ext cx="1535041" cy="657575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2100" i="1" spc="-4" dirty="0">
                <a:solidFill>
                  <a:srgbClr val="B40069"/>
                </a:solidFill>
                <a:latin typeface="Times New Roman"/>
                <a:cs typeface="Times New Roman"/>
              </a:rPr>
              <a:t>Normal</a:t>
            </a:r>
            <a:r>
              <a:rPr sz="2100" i="1" spc="-53" dirty="0">
                <a:solidFill>
                  <a:srgbClr val="B40069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B40069"/>
                </a:solidFill>
                <a:latin typeface="Times New Roman"/>
                <a:cs typeface="Times New Roman"/>
              </a:rPr>
              <a:t>vector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17673" y="3400185"/>
            <a:ext cx="1527981" cy="657575"/>
          </a:xfrm>
          <a:prstGeom prst="rect">
            <a:avLst/>
          </a:prstGeom>
        </p:spPr>
        <p:txBody>
          <a:bodyPr vert="horz" wrap="square" lIns="0" tIns="11135" rIns="0" bIns="0" rtlCol="0">
            <a:spAutoFit/>
          </a:bodyPr>
          <a:lstStyle/>
          <a:p>
            <a:pPr marL="11135">
              <a:spcBef>
                <a:spcPts val="88"/>
              </a:spcBef>
            </a:pPr>
            <a:r>
              <a:rPr sz="2100" i="1" dirty="0">
                <a:solidFill>
                  <a:srgbClr val="7B00E3"/>
                </a:solidFill>
                <a:latin typeface="Times New Roman"/>
                <a:cs typeface="Times New Roman"/>
              </a:rPr>
              <a:t>to</a:t>
            </a:r>
            <a:r>
              <a:rPr sz="2100" i="1" spc="-44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7B00E3"/>
                </a:solidFill>
                <a:latin typeface="Times New Roman"/>
                <a:cs typeface="Times New Roman"/>
              </a:rPr>
              <a:t>light</a:t>
            </a:r>
            <a:r>
              <a:rPr sz="2100" i="1" spc="-39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2100" i="1" dirty="0">
                <a:solidFill>
                  <a:srgbClr val="7B00E3"/>
                </a:solidFill>
                <a:latin typeface="Times New Roman"/>
                <a:cs typeface="Times New Roman"/>
              </a:rPr>
              <a:t>source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29886" y="4581605"/>
            <a:ext cx="5038974" cy="1730156"/>
          </a:xfrm>
          <a:prstGeom prst="rect">
            <a:avLst/>
          </a:prstGeom>
          <a:solidFill>
            <a:srgbClr val="FBFDB8"/>
          </a:solidFill>
          <a:ln w="12700">
            <a:solidFill>
              <a:srgbClr val="FB0128"/>
            </a:solidFill>
          </a:ln>
        </p:spPr>
        <p:txBody>
          <a:bodyPr vert="horz" wrap="square" lIns="0" tIns="16703" rIns="0" bIns="0" rtlCol="0">
            <a:spAutoFit/>
          </a:bodyPr>
          <a:lstStyle/>
          <a:p>
            <a:pPr marL="283952" indent="-211572">
              <a:lnSpc>
                <a:spcPts val="3349"/>
              </a:lnSpc>
              <a:spcBef>
                <a:spcPts val="132"/>
              </a:spcBef>
              <a:buClr>
                <a:srgbClr val="000000"/>
              </a:buClr>
              <a:buFont typeface="Times New Roman"/>
              <a:buChar char="•"/>
              <a:tabLst>
                <a:tab pos="283952" algn="l"/>
              </a:tabLst>
            </a:pPr>
            <a:r>
              <a:rPr sz="2800" b="1" spc="-4" dirty="0">
                <a:solidFill>
                  <a:srgbClr val="B40069"/>
                </a:solidFill>
                <a:latin typeface="Times New Roman"/>
                <a:cs typeface="Times New Roman"/>
              </a:rPr>
              <a:t>N</a:t>
            </a:r>
            <a:r>
              <a:rPr sz="2800" b="1" spc="-18" dirty="0">
                <a:solidFill>
                  <a:srgbClr val="B40069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8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8" dirty="0"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B40069"/>
                </a:solidFill>
                <a:latin typeface="Times New Roman"/>
                <a:cs typeface="Times New Roman"/>
              </a:rPr>
              <a:t>surface</a:t>
            </a:r>
            <a:r>
              <a:rPr sz="2800" b="1" spc="-18" dirty="0">
                <a:solidFill>
                  <a:srgbClr val="B40069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B40069"/>
                </a:solidFill>
                <a:latin typeface="Times New Roman"/>
                <a:cs typeface="Times New Roman"/>
              </a:rPr>
              <a:t>normal</a:t>
            </a:r>
            <a:endParaRPr sz="2800">
              <a:latin typeface="Times New Roman"/>
              <a:cs typeface="Times New Roman"/>
            </a:endParaRPr>
          </a:p>
          <a:p>
            <a:pPr marL="283952" indent="-211572">
              <a:lnSpc>
                <a:spcPts val="3332"/>
              </a:lnSpc>
              <a:buClr>
                <a:srgbClr val="000000"/>
              </a:buClr>
              <a:buFont typeface="Times New Roman"/>
              <a:buChar char="•"/>
              <a:tabLst>
                <a:tab pos="283952" algn="l"/>
              </a:tabLst>
            </a:pPr>
            <a:r>
              <a:rPr sz="2800" b="1" dirty="0">
                <a:solidFill>
                  <a:srgbClr val="7B00E3"/>
                </a:solidFill>
                <a:latin typeface="Times New Roman"/>
                <a:cs typeface="Times New Roman"/>
              </a:rPr>
              <a:t>L</a:t>
            </a:r>
            <a:r>
              <a:rPr sz="2800" b="1" spc="-13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13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8" dirty="0"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7B00E3"/>
                </a:solidFill>
                <a:latin typeface="Times New Roman"/>
                <a:cs typeface="Times New Roman"/>
              </a:rPr>
              <a:t>direction</a:t>
            </a:r>
            <a:r>
              <a:rPr sz="2800" b="1" spc="-13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7B00E3"/>
                </a:solidFill>
                <a:latin typeface="Times New Roman"/>
                <a:cs typeface="Times New Roman"/>
              </a:rPr>
              <a:t>to</a:t>
            </a:r>
            <a:r>
              <a:rPr sz="2800" b="1" spc="-9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7B00E3"/>
                </a:solidFill>
                <a:latin typeface="Times New Roman"/>
                <a:cs typeface="Times New Roman"/>
              </a:rPr>
              <a:t>light</a:t>
            </a:r>
            <a:r>
              <a:rPr sz="2800" b="1" spc="-13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7B00E3"/>
                </a:solidFill>
                <a:latin typeface="Times New Roman"/>
                <a:cs typeface="Times New Roman"/>
              </a:rPr>
              <a:t>source</a:t>
            </a:r>
            <a:endParaRPr sz="2800">
              <a:latin typeface="Times New Roman"/>
              <a:cs typeface="Times New Roman"/>
            </a:endParaRPr>
          </a:p>
          <a:p>
            <a:pPr marL="286179" indent="-213799">
              <a:lnSpc>
                <a:spcPts val="3349"/>
              </a:lnSpc>
              <a:buChar char="•"/>
              <a:tabLst>
                <a:tab pos="286179" algn="l"/>
              </a:tabLst>
            </a:pPr>
            <a:r>
              <a:rPr sz="2800" dirty="0">
                <a:latin typeface="Times New Roman"/>
                <a:cs typeface="Times New Roman"/>
              </a:rPr>
              <a:t>Vectors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b="1" spc="-4" dirty="0">
                <a:solidFill>
                  <a:srgbClr val="B40069"/>
                </a:solidFill>
                <a:latin typeface="Times New Roman"/>
                <a:cs typeface="Times New Roman"/>
              </a:rPr>
              <a:t>N</a:t>
            </a:r>
            <a:r>
              <a:rPr sz="2800" b="1" spc="-9" dirty="0">
                <a:solidFill>
                  <a:srgbClr val="B40069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18" dirty="0"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7B00E3"/>
                </a:solidFill>
                <a:latin typeface="Times New Roman"/>
                <a:cs typeface="Times New Roman"/>
              </a:rPr>
              <a:t>L</a:t>
            </a:r>
            <a:r>
              <a:rPr sz="2800" b="1" spc="-9" dirty="0">
                <a:solidFill>
                  <a:srgbClr val="7B00E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18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unit</a:t>
            </a:r>
            <a:r>
              <a:rPr sz="2800" i="1" spc="-18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vectors</a:t>
            </a:r>
            <a:endParaRPr sz="2800">
              <a:latin typeface="Times New Roman"/>
              <a:cs typeface="Times New Roman"/>
            </a:endParaRPr>
          </a:p>
          <a:p>
            <a:pPr marL="283952" indent="-211572">
              <a:spcBef>
                <a:spcPts val="53"/>
              </a:spcBef>
              <a:buClr>
                <a:srgbClr val="000000"/>
              </a:buClr>
              <a:buFont typeface="Times New Roman"/>
              <a:buChar char="•"/>
              <a:tabLst>
                <a:tab pos="283952" algn="l"/>
              </a:tabLst>
            </a:pPr>
            <a:r>
              <a:rPr sz="2800" spc="232" dirty="0">
                <a:solidFill>
                  <a:srgbClr val="306401"/>
                </a:solidFill>
                <a:latin typeface="Symbol"/>
                <a:cs typeface="Symbol"/>
              </a:rPr>
              <a:t></a:t>
            </a:r>
            <a:r>
              <a:rPr sz="2800" spc="232" dirty="0">
                <a:latin typeface="Times New Roman"/>
                <a:cs typeface="Times New Roman"/>
              </a:rPr>
              <a:t>is</a:t>
            </a:r>
            <a:r>
              <a:rPr sz="2800" spc="-18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2" dirty="0"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06401"/>
                </a:solidFill>
                <a:latin typeface="Times New Roman"/>
                <a:cs typeface="Times New Roman"/>
              </a:rPr>
              <a:t>angle</a:t>
            </a:r>
            <a:r>
              <a:rPr sz="2800" b="1" spc="-13" dirty="0">
                <a:solidFill>
                  <a:srgbClr val="306401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06401"/>
                </a:solidFill>
                <a:latin typeface="Times New Roman"/>
                <a:cs typeface="Times New Roman"/>
              </a:rPr>
              <a:t>of</a:t>
            </a:r>
            <a:r>
              <a:rPr sz="2800" b="1" spc="-18" dirty="0">
                <a:solidFill>
                  <a:srgbClr val="306401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06401"/>
                </a:solidFill>
                <a:latin typeface="Times New Roman"/>
                <a:cs typeface="Times New Roman"/>
              </a:rPr>
              <a:t>incidence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1910" y="899032"/>
            <a:ext cx="3127639" cy="384721"/>
          </a:xfrm>
          <a:prstGeom prst="rect">
            <a:avLst/>
          </a:prstGeom>
          <a:solidFill>
            <a:srgbClr val="FCE2B9"/>
          </a:solidFill>
        </p:spPr>
        <p:txBody>
          <a:bodyPr vert="horz" wrap="square" lIns="0" tIns="0" rIns="0" bIns="0" rtlCol="0">
            <a:spAutoFit/>
          </a:bodyPr>
          <a:lstStyle/>
          <a:p>
            <a:pPr marL="66812"/>
            <a:r>
              <a:rPr sz="2500" dirty="0">
                <a:latin typeface="Times New Roman"/>
                <a:cs typeface="Times New Roman"/>
              </a:rPr>
              <a:t>Some</a:t>
            </a:r>
            <a:r>
              <a:rPr sz="2500" spc="-31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useful</a:t>
            </a:r>
            <a:r>
              <a:rPr sz="2500" spc="-26" dirty="0">
                <a:latin typeface="Times New Roman"/>
                <a:cs typeface="Times New Roman"/>
              </a:rPr>
              <a:t> </a:t>
            </a:r>
            <a:r>
              <a:rPr lang="en-US" sz="2500" spc="-26" dirty="0" smtClean="0">
                <a:latin typeface="Times New Roman"/>
                <a:cs typeface="Times New Roman"/>
              </a:rPr>
              <a:t>term</a:t>
            </a:r>
            <a:r>
              <a:rPr sz="2500" dirty="0" smtClean="0">
                <a:latin typeface="Times New Roman"/>
                <a:cs typeface="Times New Roman"/>
              </a:rPr>
              <a:t>s</a:t>
            </a:r>
            <a:r>
              <a:rPr sz="2500" dirty="0">
                <a:latin typeface="Times New Roman"/>
                <a:cs typeface="Times New Roman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2871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1" y="421750"/>
            <a:ext cx="4256405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1</a:t>
            </a:r>
            <a:r>
              <a:rPr spc="-5" dirty="0"/>
              <a:t>.</a:t>
            </a:r>
            <a:r>
              <a:rPr spc="-210" dirty="0"/>
              <a:t> </a:t>
            </a:r>
            <a:r>
              <a:rPr spc="-100" dirty="0"/>
              <a:t>A</a:t>
            </a:r>
            <a:r>
              <a:rPr spc="-105" dirty="0"/>
              <a:t>m</a:t>
            </a:r>
            <a:r>
              <a:rPr spc="-110" dirty="0"/>
              <a:t>bie</a:t>
            </a:r>
            <a:r>
              <a:rPr spc="-105" dirty="0"/>
              <a:t>n</a:t>
            </a:r>
            <a:r>
              <a:rPr spc="-5" dirty="0"/>
              <a:t>t</a:t>
            </a:r>
            <a:r>
              <a:rPr spc="-204" dirty="0"/>
              <a:t> </a:t>
            </a:r>
            <a:r>
              <a:rPr spc="-105" dirty="0"/>
              <a:t>l</a:t>
            </a:r>
            <a:r>
              <a:rPr spc="-110" dirty="0"/>
              <a:t>i</a:t>
            </a:r>
            <a:r>
              <a:rPr spc="-140" dirty="0"/>
              <a:t>g</a:t>
            </a:r>
            <a:r>
              <a:rPr spc="-100" dirty="0"/>
              <a:t>h</a:t>
            </a:r>
            <a:r>
              <a:rPr spc="-105" dirty="0"/>
              <a:t>t</a:t>
            </a:r>
            <a:r>
              <a:rPr spc="-5"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1" y="1187386"/>
            <a:ext cx="5750559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52538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+mj-lt"/>
                <a:cs typeface="Calibri"/>
              </a:rPr>
              <a:t>This</a:t>
            </a:r>
            <a:r>
              <a:rPr sz="2200" spc="5" dirty="0">
                <a:latin typeface="+mj-lt"/>
                <a:cs typeface="Calibri"/>
              </a:rPr>
              <a:t> </a:t>
            </a:r>
            <a:r>
              <a:rPr sz="2200" spc="-5" dirty="0">
                <a:latin typeface="+mj-lt"/>
                <a:cs typeface="Calibri"/>
              </a:rPr>
              <a:t>is</a:t>
            </a:r>
            <a:r>
              <a:rPr sz="2200" spc="-10" dirty="0">
                <a:latin typeface="+mj-lt"/>
                <a:cs typeface="Calibri"/>
              </a:rPr>
              <a:t> </a:t>
            </a:r>
            <a:r>
              <a:rPr sz="2200" spc="-5" dirty="0">
                <a:latin typeface="+mj-lt"/>
                <a:cs typeface="Calibri"/>
              </a:rPr>
              <a:t>a</a:t>
            </a:r>
            <a:r>
              <a:rPr sz="2200" spc="-10" dirty="0">
                <a:latin typeface="+mj-lt"/>
                <a:cs typeface="Calibri"/>
              </a:rPr>
              <a:t> simplest</a:t>
            </a:r>
            <a:r>
              <a:rPr sz="2200" dirty="0">
                <a:latin typeface="+mj-lt"/>
                <a:cs typeface="Calibri"/>
              </a:rPr>
              <a:t> </a:t>
            </a:r>
            <a:r>
              <a:rPr sz="2200" spc="-5" dirty="0">
                <a:latin typeface="+mj-lt"/>
                <a:cs typeface="Calibri"/>
              </a:rPr>
              <a:t>illumination</a:t>
            </a:r>
            <a:r>
              <a:rPr sz="2200" spc="-20" dirty="0">
                <a:latin typeface="+mj-lt"/>
                <a:cs typeface="Calibri"/>
              </a:rPr>
              <a:t> </a:t>
            </a:r>
            <a:r>
              <a:rPr sz="2200" spc="-5" dirty="0">
                <a:latin typeface="+mj-lt"/>
                <a:cs typeface="Calibri"/>
              </a:rPr>
              <a:t>model</a:t>
            </a:r>
            <a:endParaRPr sz="2200" dirty="0">
              <a:latin typeface="+mj-lt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333" y="1595176"/>
            <a:ext cx="8122086" cy="3290643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59"/>
              </a:spcBef>
              <a:buClr>
                <a:srgbClr val="525389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spc="-50" dirty="0">
                <a:latin typeface="+mj-lt"/>
                <a:cs typeface="Calibri"/>
              </a:rPr>
              <a:t>We</a:t>
            </a:r>
            <a:r>
              <a:rPr sz="2000" spc="-45" dirty="0">
                <a:latin typeface="+mj-lt"/>
                <a:cs typeface="Calibri"/>
              </a:rPr>
              <a:t> </a:t>
            </a:r>
            <a:r>
              <a:rPr sz="2000" spc="-15" dirty="0">
                <a:latin typeface="+mj-lt"/>
                <a:cs typeface="Calibri"/>
              </a:rPr>
              <a:t>can</a:t>
            </a:r>
            <a:r>
              <a:rPr sz="2000" spc="-1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think</a:t>
            </a:r>
            <a:r>
              <a:rPr sz="2000" dirty="0">
                <a:latin typeface="+mj-lt"/>
                <a:cs typeface="Calibri"/>
              </a:rPr>
              <a:t> of</a:t>
            </a:r>
            <a:r>
              <a:rPr sz="2000" spc="5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this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model,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which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has</a:t>
            </a:r>
            <a:r>
              <a:rPr sz="2000" spc="-5" dirty="0">
                <a:latin typeface="+mj-lt"/>
                <a:cs typeface="Calibri"/>
              </a:rPr>
              <a:t> no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external</a:t>
            </a:r>
            <a:r>
              <a:rPr sz="2000" spc="-5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light </a:t>
            </a:r>
            <a:r>
              <a:rPr sz="2000" spc="-5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source-self-luminous</a:t>
            </a:r>
            <a:r>
              <a:rPr sz="2000" spc="-5" dirty="0">
                <a:latin typeface="+mj-lt"/>
                <a:cs typeface="Calibri"/>
              </a:rPr>
              <a:t> objects.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A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surface</a:t>
            </a:r>
            <a:r>
              <a:rPr sz="2000" spc="-5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that</a:t>
            </a:r>
            <a:r>
              <a:rPr sz="2000" spc="-5" dirty="0">
                <a:latin typeface="+mj-lt"/>
                <a:cs typeface="Calibri"/>
              </a:rPr>
              <a:t> is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not</a:t>
            </a:r>
            <a:r>
              <a:rPr sz="2000" spc="-5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exposed </a:t>
            </a:r>
            <a:r>
              <a:rPr sz="2000" spc="-484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directly </a:t>
            </a:r>
            <a:r>
              <a:rPr sz="2000" spc="-20" dirty="0">
                <a:latin typeface="+mj-lt"/>
                <a:cs typeface="Calibri"/>
              </a:rPr>
              <a:t>to </a:t>
            </a:r>
            <a:r>
              <a:rPr sz="2000" spc="-10" dirty="0">
                <a:latin typeface="+mj-lt"/>
                <a:cs typeface="Calibri"/>
              </a:rPr>
              <a:t>light source </a:t>
            </a:r>
            <a:r>
              <a:rPr sz="2000" spc="-5" dirty="0">
                <a:latin typeface="+mj-lt"/>
                <a:cs typeface="Calibri"/>
              </a:rPr>
              <a:t>still will be visible if nearby </a:t>
            </a:r>
            <a:r>
              <a:rPr sz="2000" spc="-10" dirty="0">
                <a:latin typeface="+mj-lt"/>
                <a:cs typeface="Calibri"/>
              </a:rPr>
              <a:t>objects are </a:t>
            </a:r>
            <a:r>
              <a:rPr sz="2000" spc="-5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illuminated.</a:t>
            </a:r>
            <a:endParaRPr sz="2000" dirty="0">
              <a:latin typeface="+mj-lt"/>
              <a:cs typeface="Calibri"/>
            </a:endParaRPr>
          </a:p>
          <a:p>
            <a:pPr marL="240665" marR="5715" indent="-228600" algn="just">
              <a:lnSpc>
                <a:spcPct val="90000"/>
              </a:lnSpc>
              <a:spcBef>
                <a:spcPts val="525"/>
              </a:spcBef>
              <a:buClr>
                <a:srgbClr val="525389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spc="-10" dirty="0">
                <a:latin typeface="+mj-lt"/>
                <a:cs typeface="Calibri"/>
              </a:rPr>
              <a:t>The combination </a:t>
            </a:r>
            <a:r>
              <a:rPr sz="2000" dirty="0">
                <a:latin typeface="+mj-lt"/>
                <a:cs typeface="Calibri"/>
              </a:rPr>
              <a:t>of </a:t>
            </a:r>
            <a:r>
              <a:rPr sz="2000" spc="-10" dirty="0">
                <a:latin typeface="+mj-lt"/>
                <a:cs typeface="Calibri"/>
              </a:rPr>
              <a:t>light reflections </a:t>
            </a:r>
            <a:r>
              <a:rPr sz="2000" spc="-15" dirty="0">
                <a:latin typeface="+mj-lt"/>
                <a:cs typeface="Calibri"/>
              </a:rPr>
              <a:t>form </a:t>
            </a:r>
            <a:r>
              <a:rPr sz="2000" spc="-10" dirty="0">
                <a:latin typeface="+mj-lt"/>
                <a:cs typeface="Calibri"/>
              </a:rPr>
              <a:t>various </a:t>
            </a:r>
            <a:r>
              <a:rPr sz="2000" spc="-15" dirty="0">
                <a:latin typeface="+mj-lt"/>
                <a:cs typeface="Calibri"/>
              </a:rPr>
              <a:t>surfaces </a:t>
            </a:r>
            <a:r>
              <a:rPr sz="2000" spc="-35" dirty="0">
                <a:latin typeface="+mj-lt"/>
                <a:cs typeface="Calibri"/>
              </a:rPr>
              <a:t>to </a:t>
            </a:r>
            <a:r>
              <a:rPr sz="2000" spc="-30" dirty="0">
                <a:latin typeface="+mj-lt"/>
                <a:cs typeface="Calibri"/>
              </a:rPr>
              <a:t> </a:t>
            </a:r>
            <a:r>
              <a:rPr sz="2000" spc="-15" dirty="0">
                <a:latin typeface="+mj-lt"/>
                <a:cs typeface="Calibri"/>
              </a:rPr>
              <a:t>produce</a:t>
            </a:r>
            <a:r>
              <a:rPr sz="2000" spc="-1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a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15" dirty="0">
                <a:latin typeface="+mj-lt"/>
                <a:cs typeface="Calibri"/>
              </a:rPr>
              <a:t>uniform</a:t>
            </a:r>
            <a:r>
              <a:rPr sz="2000" spc="-1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illumination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is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called</a:t>
            </a:r>
            <a:r>
              <a:rPr sz="2000" spc="-5" dirty="0">
                <a:latin typeface="+mj-lt"/>
                <a:cs typeface="Calibri"/>
              </a:rPr>
              <a:t> ambient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light</a:t>
            </a:r>
            <a:r>
              <a:rPr sz="2000" spc="-5" dirty="0">
                <a:latin typeface="+mj-lt"/>
                <a:cs typeface="Calibri"/>
              </a:rPr>
              <a:t> </a:t>
            </a:r>
            <a:r>
              <a:rPr sz="2000" dirty="0">
                <a:latin typeface="+mj-lt"/>
                <a:cs typeface="Calibri"/>
              </a:rPr>
              <a:t>or </a:t>
            </a:r>
            <a:r>
              <a:rPr sz="2000" spc="5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background light.</a:t>
            </a:r>
            <a:endParaRPr sz="2000" dirty="0">
              <a:latin typeface="+mj-lt"/>
              <a:cs typeface="Calibri"/>
            </a:endParaRPr>
          </a:p>
          <a:p>
            <a:pPr marL="241300" indent="-228600" algn="just">
              <a:lnSpc>
                <a:spcPct val="100000"/>
              </a:lnSpc>
              <a:spcBef>
                <a:spcPts val="265"/>
              </a:spcBef>
              <a:buClr>
                <a:srgbClr val="525389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FF0000"/>
                </a:solidFill>
                <a:latin typeface="+mj-lt"/>
                <a:cs typeface="Calibri"/>
              </a:rPr>
              <a:t>Also</a:t>
            </a:r>
            <a:r>
              <a:rPr sz="2000" spc="-10" dirty="0">
                <a:solidFill>
                  <a:srgbClr val="FF0000"/>
                </a:solidFill>
                <a:latin typeface="+mj-lt"/>
                <a:cs typeface="Calibri"/>
              </a:rPr>
              <a:t> called</a:t>
            </a:r>
            <a:r>
              <a:rPr sz="2000" spc="-5" dirty="0">
                <a:solidFill>
                  <a:srgbClr val="FF0000"/>
                </a:solidFill>
                <a:latin typeface="+mj-lt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+mj-lt"/>
                <a:cs typeface="Calibri"/>
              </a:rPr>
              <a:t>background</a:t>
            </a:r>
            <a:r>
              <a:rPr sz="2000" spc="-15" dirty="0">
                <a:solidFill>
                  <a:srgbClr val="FF0000"/>
                </a:solidFill>
                <a:latin typeface="+mj-lt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+mj-lt"/>
                <a:cs typeface="Calibri"/>
              </a:rPr>
              <a:t>light</a:t>
            </a:r>
            <a:endParaRPr sz="2000" dirty="0">
              <a:solidFill>
                <a:srgbClr val="FF0000"/>
              </a:solidFill>
              <a:latin typeface="+mj-lt"/>
              <a:cs typeface="Calibri"/>
            </a:endParaRPr>
          </a:p>
          <a:p>
            <a:pPr marL="241300" marR="6350" indent="-228600" algn="just">
              <a:lnSpc>
                <a:spcPct val="90000"/>
              </a:lnSpc>
              <a:spcBef>
                <a:spcPts val="530"/>
              </a:spcBef>
              <a:buClr>
                <a:srgbClr val="525389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b="1" spc="-5" dirty="0">
                <a:latin typeface="+mj-lt"/>
                <a:cs typeface="Calibri"/>
              </a:rPr>
              <a:t>Ambient</a:t>
            </a:r>
            <a:r>
              <a:rPr sz="2000" b="1" dirty="0">
                <a:latin typeface="+mj-lt"/>
                <a:cs typeface="Calibri"/>
              </a:rPr>
              <a:t> </a:t>
            </a:r>
            <a:r>
              <a:rPr sz="2000" b="1" spc="-10" dirty="0">
                <a:latin typeface="+mj-lt"/>
                <a:cs typeface="Calibri"/>
              </a:rPr>
              <a:t>light</a:t>
            </a:r>
            <a:r>
              <a:rPr sz="2000" b="1" spc="-5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means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the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b="1" spc="-10" dirty="0">
                <a:latin typeface="+mj-lt"/>
                <a:cs typeface="Calibri"/>
              </a:rPr>
              <a:t>light</a:t>
            </a:r>
            <a:r>
              <a:rPr sz="2000" b="1" spc="-5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that</a:t>
            </a:r>
            <a:r>
              <a:rPr sz="2000" spc="-5" dirty="0">
                <a:latin typeface="+mj-lt"/>
                <a:cs typeface="Calibri"/>
              </a:rPr>
              <a:t> is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already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15" dirty="0">
                <a:latin typeface="+mj-lt"/>
                <a:cs typeface="Calibri"/>
              </a:rPr>
              <a:t>present</a:t>
            </a:r>
            <a:r>
              <a:rPr sz="2000" spc="-1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in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a </a:t>
            </a:r>
            <a:r>
              <a:rPr sz="2000" spc="-484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scene, </a:t>
            </a:r>
            <a:r>
              <a:rPr sz="2000" spc="-20" dirty="0">
                <a:latin typeface="+mj-lt"/>
                <a:cs typeface="Calibri"/>
              </a:rPr>
              <a:t>before </a:t>
            </a:r>
            <a:r>
              <a:rPr sz="2000" spc="-15" dirty="0">
                <a:latin typeface="+mj-lt"/>
                <a:cs typeface="Calibri"/>
              </a:rPr>
              <a:t>any </a:t>
            </a:r>
            <a:r>
              <a:rPr sz="2000" spc="-5" dirty="0">
                <a:latin typeface="+mj-lt"/>
                <a:cs typeface="Calibri"/>
              </a:rPr>
              <a:t>additional </a:t>
            </a:r>
            <a:r>
              <a:rPr sz="2000" b="1" spc="-10" dirty="0">
                <a:latin typeface="+mj-lt"/>
                <a:cs typeface="Calibri"/>
              </a:rPr>
              <a:t>lighting </a:t>
            </a:r>
            <a:r>
              <a:rPr sz="2000" spc="-5" dirty="0">
                <a:latin typeface="+mj-lt"/>
                <a:cs typeface="Calibri"/>
              </a:rPr>
              <a:t>is added. It usually </a:t>
            </a:r>
            <a:r>
              <a:rPr sz="2000" spc="-25" dirty="0">
                <a:latin typeface="+mj-lt"/>
                <a:cs typeface="Calibri"/>
              </a:rPr>
              <a:t>refers </a:t>
            </a:r>
            <a:r>
              <a:rPr sz="2000" spc="-20" dirty="0">
                <a:latin typeface="+mj-lt"/>
                <a:cs typeface="Calibri"/>
              </a:rPr>
              <a:t> to </a:t>
            </a:r>
            <a:r>
              <a:rPr sz="2000" spc="-15" dirty="0">
                <a:latin typeface="+mj-lt"/>
                <a:cs typeface="Calibri"/>
              </a:rPr>
              <a:t>natural </a:t>
            </a:r>
            <a:r>
              <a:rPr sz="2000" b="1" spc="-10" dirty="0">
                <a:latin typeface="+mj-lt"/>
                <a:cs typeface="Calibri"/>
              </a:rPr>
              <a:t>light</a:t>
            </a:r>
            <a:r>
              <a:rPr sz="2000" spc="-10" dirty="0">
                <a:latin typeface="+mj-lt"/>
                <a:cs typeface="Calibri"/>
              </a:rPr>
              <a:t>, </a:t>
            </a:r>
            <a:r>
              <a:rPr sz="2000" spc="-5" dirty="0">
                <a:latin typeface="+mj-lt"/>
                <a:cs typeface="Calibri"/>
              </a:rPr>
              <a:t>either </a:t>
            </a:r>
            <a:r>
              <a:rPr sz="2000" spc="-15" dirty="0">
                <a:latin typeface="+mj-lt"/>
                <a:cs typeface="Calibri"/>
              </a:rPr>
              <a:t>outdoors </a:t>
            </a:r>
            <a:r>
              <a:rPr sz="2000" spc="-5" dirty="0">
                <a:latin typeface="+mj-lt"/>
                <a:cs typeface="Calibri"/>
              </a:rPr>
              <a:t>or </a:t>
            </a:r>
            <a:r>
              <a:rPr sz="2000" spc="-10" dirty="0">
                <a:latin typeface="+mj-lt"/>
                <a:cs typeface="Calibri"/>
              </a:rPr>
              <a:t>coming through windows </a:t>
            </a:r>
            <a:r>
              <a:rPr sz="2000" spc="-5" dirty="0">
                <a:latin typeface="+mj-lt"/>
                <a:cs typeface="Calibri"/>
              </a:rPr>
              <a:t> </a:t>
            </a:r>
            <a:r>
              <a:rPr sz="2000" spc="-15" dirty="0">
                <a:latin typeface="+mj-lt"/>
                <a:cs typeface="Calibri"/>
              </a:rPr>
              <a:t>etc.</a:t>
            </a:r>
            <a:r>
              <a:rPr sz="2000" spc="-1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It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15" dirty="0">
                <a:latin typeface="+mj-lt"/>
                <a:cs typeface="Calibri"/>
              </a:rPr>
              <a:t>can</a:t>
            </a:r>
            <a:r>
              <a:rPr sz="2000" spc="-1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also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mean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5" dirty="0">
                <a:latin typeface="+mj-lt"/>
                <a:cs typeface="Calibri"/>
              </a:rPr>
              <a:t>artificial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b="1" spc="-10" dirty="0">
                <a:latin typeface="+mj-lt"/>
                <a:cs typeface="Calibri"/>
              </a:rPr>
              <a:t>lights</a:t>
            </a:r>
            <a:r>
              <a:rPr sz="2000" b="1" spc="-5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such</a:t>
            </a:r>
            <a:r>
              <a:rPr sz="2000" spc="-5" dirty="0">
                <a:latin typeface="+mj-lt"/>
                <a:cs typeface="Calibri"/>
              </a:rPr>
              <a:t> as</a:t>
            </a:r>
            <a:r>
              <a:rPr sz="2000" dirty="0">
                <a:latin typeface="+mj-lt"/>
                <a:cs typeface="Calibri"/>
              </a:rPr>
              <a:t> </a:t>
            </a:r>
            <a:r>
              <a:rPr sz="2000" spc="-10" dirty="0">
                <a:latin typeface="+mj-lt"/>
                <a:cs typeface="Calibri"/>
              </a:rPr>
              <a:t>normal</a:t>
            </a:r>
            <a:r>
              <a:rPr sz="2000" spc="475" dirty="0">
                <a:latin typeface="+mj-lt"/>
                <a:cs typeface="Calibri"/>
              </a:rPr>
              <a:t> </a:t>
            </a:r>
            <a:r>
              <a:rPr sz="2000" spc="-15" dirty="0">
                <a:latin typeface="+mj-lt"/>
                <a:cs typeface="Calibri"/>
              </a:rPr>
              <a:t>room </a:t>
            </a:r>
            <a:r>
              <a:rPr sz="2000" spc="-10" dirty="0">
                <a:latin typeface="+mj-lt"/>
                <a:cs typeface="Calibri"/>
              </a:rPr>
              <a:t> </a:t>
            </a:r>
            <a:r>
              <a:rPr sz="2000" b="1" spc="-10" dirty="0">
                <a:latin typeface="+mj-lt"/>
                <a:cs typeface="Calibri"/>
              </a:rPr>
              <a:t>lights</a:t>
            </a:r>
            <a:r>
              <a:rPr sz="2000" spc="-10" dirty="0">
                <a:latin typeface="+mj-lt"/>
                <a:cs typeface="Calibri"/>
              </a:rPr>
              <a:t>.</a:t>
            </a:r>
            <a:endParaRPr sz="2000" dirty="0">
              <a:latin typeface="+mj-lt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78419" y="4262323"/>
            <a:ext cx="257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26" name="Picture 2" descr="What is Ambient Light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979362"/>
            <a:ext cx="65532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8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000" y="457200"/>
            <a:ext cx="8001000" cy="60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790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306388"/>
            <a:ext cx="4343400" cy="636587"/>
          </a:xfrm>
        </p:spPr>
        <p:txBody>
          <a:bodyPr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spc="-5" dirty="0"/>
              <a:t>Diffuse</a:t>
            </a:r>
            <a:r>
              <a:rPr spc="-75" dirty="0"/>
              <a:t> </a:t>
            </a:r>
            <a:r>
              <a:rPr spc="-5" dirty="0"/>
              <a:t>Reflection</a:t>
            </a:r>
          </a:p>
        </p:txBody>
      </p:sp>
      <p:sp>
        <p:nvSpPr>
          <p:cNvPr id="74755" name="object 3"/>
          <p:cNvSpPr txBox="1">
            <a:spLocks noChangeArrowheads="1"/>
          </p:cNvSpPr>
          <p:nvPr/>
        </p:nvSpPr>
        <p:spPr bwMode="auto">
          <a:xfrm>
            <a:off x="336550" y="1276350"/>
            <a:ext cx="81280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209550" indent="-19685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100"/>
              </a:spcBef>
              <a:buFont typeface="Arial" charset="0"/>
              <a:buChar char="•"/>
            </a:pPr>
            <a:r>
              <a:rPr lang="en-US"/>
              <a:t>	</a:t>
            </a:r>
            <a:r>
              <a:rPr lang="en-US" sz="2800">
                <a:cs typeface="Arial" charset="0"/>
              </a:rPr>
              <a:t>Diffuse (Lambertian) surfaces are rough or grainy,  like clay, soil, fabric</a:t>
            </a:r>
          </a:p>
          <a:p>
            <a:pPr eaLnBrk="1" hangingPunct="1">
              <a:spcBef>
                <a:spcPts val="25"/>
              </a:spcBef>
              <a:buFont typeface="Arial" charset="0"/>
              <a:buChar char="•"/>
            </a:pPr>
            <a:endParaRPr lang="en-US" sz="2900">
              <a:cs typeface="Arial" charset="0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sz="2800">
                <a:cs typeface="Arial" charset="0"/>
              </a:rPr>
              <a:t>The surface appears  equally bright from all  viewing directions</a:t>
            </a:r>
          </a:p>
        </p:txBody>
      </p:sp>
      <p:sp>
        <p:nvSpPr>
          <p:cNvPr id="74756" name="object 4"/>
          <p:cNvSpPr txBox="1">
            <a:spLocks noChangeArrowheads="1"/>
          </p:cNvSpPr>
          <p:nvPr/>
        </p:nvSpPr>
        <p:spPr bwMode="auto">
          <a:xfrm>
            <a:off x="336550" y="4608513"/>
            <a:ext cx="38687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0160" rIns="0" bIns="0">
            <a:spAutoFit/>
          </a:bodyPr>
          <a:lstStyle>
            <a:lvl1pPr marL="234950" indent="-23495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21000"/>
              </a:lnSpc>
              <a:spcBef>
                <a:spcPts val="75"/>
              </a:spcBef>
              <a:buFontTx/>
              <a:buChar char="•"/>
            </a:pPr>
            <a:r>
              <a:rPr lang="en-US" sz="2800">
                <a:cs typeface="Arial" charset="0"/>
              </a:rPr>
              <a:t>The brightness at each  point is proportional to  cos(</a:t>
            </a:r>
            <a:r>
              <a:rPr lang="en-US" sz="2800">
                <a:latin typeface="Symbol" pitchFamily="18" charset="2"/>
                <a:ea typeface="Symbol" pitchFamily="18" charset="2"/>
                <a:cs typeface="Symbol" pitchFamily="18" charset="2"/>
              </a:rPr>
              <a:t></a:t>
            </a:r>
            <a:r>
              <a:rPr lang="en-US" sz="2800">
                <a:cs typeface="Arial" charset="0"/>
              </a:rPr>
              <a:t>)</a:t>
            </a:r>
          </a:p>
        </p:txBody>
      </p:sp>
      <p:grpSp>
        <p:nvGrpSpPr>
          <p:cNvPr id="74757" name="object 5"/>
          <p:cNvGrpSpPr>
            <a:grpSpLocks/>
          </p:cNvGrpSpPr>
          <p:nvPr/>
        </p:nvGrpSpPr>
        <p:grpSpPr bwMode="auto">
          <a:xfrm>
            <a:off x="8013700" y="2535238"/>
            <a:ext cx="271463" cy="239712"/>
            <a:chOff x="8013382" y="2535364"/>
            <a:chExt cx="271780" cy="240029"/>
          </a:xfrm>
        </p:grpSpPr>
        <p:sp>
          <p:nvSpPr>
            <p:cNvPr id="74788" name="object 6"/>
            <p:cNvSpPr>
              <a:spLocks noChangeArrowheads="1"/>
            </p:cNvSpPr>
            <p:nvPr/>
          </p:nvSpPr>
          <p:spPr bwMode="auto">
            <a:xfrm>
              <a:off x="8027669" y="2549651"/>
              <a:ext cx="243077" cy="211074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89" name="object 7"/>
            <p:cNvSpPr>
              <a:spLocks noChangeArrowheads="1"/>
            </p:cNvSpPr>
            <p:nvPr/>
          </p:nvSpPr>
          <p:spPr bwMode="auto">
            <a:xfrm>
              <a:off x="8027669" y="2549651"/>
              <a:ext cx="243204" cy="211454"/>
            </a:xfrm>
            <a:custGeom>
              <a:avLst/>
              <a:gdLst>
                <a:gd name="T0" fmla="*/ 121920 w 243204"/>
                <a:gd name="T1" fmla="*/ 0 h 211455"/>
                <a:gd name="T2" fmla="*/ 74580 w 243204"/>
                <a:gd name="T3" fmla="*/ 8286 h 211455"/>
                <a:gd name="T4" fmla="*/ 35813 w 243204"/>
                <a:gd name="T5" fmla="*/ 30860 h 211455"/>
                <a:gd name="T6" fmla="*/ 9620 w 243204"/>
                <a:gd name="T7" fmla="*/ 64293 h 211455"/>
                <a:gd name="T8" fmla="*/ 0 w 243204"/>
                <a:gd name="T9" fmla="*/ 105155 h 211455"/>
                <a:gd name="T10" fmla="*/ 9620 w 243204"/>
                <a:gd name="T11" fmla="*/ 146457 h 211455"/>
                <a:gd name="T12" fmla="*/ 35813 w 243204"/>
                <a:gd name="T13" fmla="*/ 180116 h 211455"/>
                <a:gd name="T14" fmla="*/ 74580 w 243204"/>
                <a:gd name="T15" fmla="*/ 202774 h 211455"/>
                <a:gd name="T16" fmla="*/ 121920 w 243204"/>
                <a:gd name="T17" fmla="*/ 211072 h 211455"/>
                <a:gd name="T18" fmla="*/ 169140 w 243204"/>
                <a:gd name="T19" fmla="*/ 202774 h 211455"/>
                <a:gd name="T20" fmla="*/ 207645 w 243204"/>
                <a:gd name="T21" fmla="*/ 180116 h 211455"/>
                <a:gd name="T22" fmla="*/ 233576 w 243204"/>
                <a:gd name="T23" fmla="*/ 146457 h 211455"/>
                <a:gd name="T24" fmla="*/ 243077 w 243204"/>
                <a:gd name="T25" fmla="*/ 105155 h 211455"/>
                <a:gd name="T26" fmla="*/ 233576 w 243204"/>
                <a:gd name="T27" fmla="*/ 64293 h 211455"/>
                <a:gd name="T28" fmla="*/ 207645 w 243204"/>
                <a:gd name="T29" fmla="*/ 30860 h 211455"/>
                <a:gd name="T30" fmla="*/ 169140 w 243204"/>
                <a:gd name="T31" fmla="*/ 8286 h 211455"/>
                <a:gd name="T32" fmla="*/ 121920 w 243204"/>
                <a:gd name="T33" fmla="*/ 0 h 2114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3204"/>
                <a:gd name="T52" fmla="*/ 0 h 211455"/>
                <a:gd name="T53" fmla="*/ 243204 w 243204"/>
                <a:gd name="T54" fmla="*/ 211455 h 2114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3204" h="211455">
                  <a:moveTo>
                    <a:pt x="121920" y="0"/>
                  </a:moveTo>
                  <a:lnTo>
                    <a:pt x="74580" y="8286"/>
                  </a:lnTo>
                  <a:lnTo>
                    <a:pt x="35813" y="30860"/>
                  </a:lnTo>
                  <a:lnTo>
                    <a:pt x="9620" y="64293"/>
                  </a:lnTo>
                  <a:lnTo>
                    <a:pt x="0" y="105155"/>
                  </a:lnTo>
                  <a:lnTo>
                    <a:pt x="9620" y="146458"/>
                  </a:lnTo>
                  <a:lnTo>
                    <a:pt x="35813" y="180117"/>
                  </a:lnTo>
                  <a:lnTo>
                    <a:pt x="74580" y="202775"/>
                  </a:lnTo>
                  <a:lnTo>
                    <a:pt x="121920" y="211073"/>
                  </a:lnTo>
                  <a:lnTo>
                    <a:pt x="169140" y="202775"/>
                  </a:lnTo>
                  <a:lnTo>
                    <a:pt x="207645" y="180117"/>
                  </a:lnTo>
                  <a:lnTo>
                    <a:pt x="233576" y="146458"/>
                  </a:lnTo>
                  <a:lnTo>
                    <a:pt x="243077" y="105155"/>
                  </a:lnTo>
                  <a:lnTo>
                    <a:pt x="233576" y="64293"/>
                  </a:lnTo>
                  <a:lnTo>
                    <a:pt x="207645" y="30860"/>
                  </a:lnTo>
                  <a:lnTo>
                    <a:pt x="169140" y="8286"/>
                  </a:lnTo>
                  <a:lnTo>
                    <a:pt x="121920" y="0"/>
                  </a:lnTo>
                  <a:close/>
                </a:path>
              </a:pathLst>
            </a:custGeom>
            <a:noFill/>
            <a:ln w="28575">
              <a:solidFill>
                <a:srgbClr val="0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4758" name="object 8"/>
          <p:cNvGrpSpPr>
            <a:grpSpLocks/>
          </p:cNvGrpSpPr>
          <p:nvPr/>
        </p:nvGrpSpPr>
        <p:grpSpPr bwMode="auto">
          <a:xfrm>
            <a:off x="4767263" y="2735263"/>
            <a:ext cx="3157537" cy="1316037"/>
            <a:chOff x="4766690" y="2734817"/>
            <a:chExt cx="3158490" cy="1316355"/>
          </a:xfrm>
        </p:grpSpPr>
        <p:sp>
          <p:nvSpPr>
            <p:cNvPr id="74777" name="object 9"/>
            <p:cNvSpPr>
              <a:spLocks noChangeArrowheads="1"/>
            </p:cNvSpPr>
            <p:nvPr/>
          </p:nvSpPr>
          <p:spPr bwMode="auto">
            <a:xfrm>
              <a:off x="4767071" y="3669791"/>
              <a:ext cx="1798320" cy="381000"/>
            </a:xfrm>
            <a:custGeom>
              <a:avLst/>
              <a:gdLst>
                <a:gd name="T0" fmla="*/ 1798320 w 1798320"/>
                <a:gd name="T1" fmla="*/ 271271 h 381000"/>
                <a:gd name="T2" fmla="*/ 10667 w 1798320"/>
                <a:gd name="T3" fmla="*/ 0 h 381000"/>
                <a:gd name="T4" fmla="*/ 0 w 1798320"/>
                <a:gd name="T5" fmla="*/ 109728 h 381000"/>
                <a:gd name="T6" fmla="*/ 1787652 w 1798320"/>
                <a:gd name="T7" fmla="*/ 380999 h 381000"/>
                <a:gd name="T8" fmla="*/ 1798320 w 1798320"/>
                <a:gd name="T9" fmla="*/ 271271 h 38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8320"/>
                <a:gd name="T16" fmla="*/ 0 h 381000"/>
                <a:gd name="T17" fmla="*/ 1798320 w 1798320"/>
                <a:gd name="T18" fmla="*/ 381000 h 38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8320" h="381000">
                  <a:moveTo>
                    <a:pt x="1798320" y="271271"/>
                  </a:moveTo>
                  <a:lnTo>
                    <a:pt x="10667" y="0"/>
                  </a:lnTo>
                  <a:lnTo>
                    <a:pt x="0" y="109728"/>
                  </a:lnTo>
                  <a:lnTo>
                    <a:pt x="1787652" y="380999"/>
                  </a:lnTo>
                  <a:lnTo>
                    <a:pt x="1798320" y="271271"/>
                  </a:lnTo>
                  <a:close/>
                </a:path>
              </a:pathLst>
            </a:custGeom>
            <a:solidFill>
              <a:srgbClr val="BCB9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78" name="object 10"/>
            <p:cNvSpPr>
              <a:spLocks noChangeArrowheads="1"/>
            </p:cNvSpPr>
            <p:nvPr/>
          </p:nvSpPr>
          <p:spPr bwMode="auto">
            <a:xfrm>
              <a:off x="4767071" y="3669791"/>
              <a:ext cx="10795" cy="109855"/>
            </a:xfrm>
            <a:custGeom>
              <a:avLst/>
              <a:gdLst>
                <a:gd name="T0" fmla="*/ 5333 w 10795"/>
                <a:gd name="T1" fmla="*/ -381 h 109854"/>
                <a:gd name="T2" fmla="*/ 5333 w 10795"/>
                <a:gd name="T3" fmla="*/ 110110 h 109854"/>
                <a:gd name="T4" fmla="*/ 0 60000 65536"/>
                <a:gd name="T5" fmla="*/ 0 60000 65536"/>
                <a:gd name="T6" fmla="*/ 0 w 10795"/>
                <a:gd name="T7" fmla="*/ 0 h 109854"/>
                <a:gd name="T8" fmla="*/ 10795 w 10795"/>
                <a:gd name="T9" fmla="*/ 109854 h 1098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795" h="109854">
                  <a:moveTo>
                    <a:pt x="5333" y="-381"/>
                  </a:moveTo>
                  <a:lnTo>
                    <a:pt x="5333" y="110109"/>
                  </a:lnTo>
                </a:path>
              </a:pathLst>
            </a:custGeom>
            <a:noFill/>
            <a:ln w="11429">
              <a:solidFill>
                <a:srgbClr val="BCB94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79" name="object 11"/>
            <p:cNvSpPr>
              <a:spLocks noChangeArrowheads="1"/>
            </p:cNvSpPr>
            <p:nvPr/>
          </p:nvSpPr>
          <p:spPr bwMode="auto">
            <a:xfrm>
              <a:off x="6554723" y="3289553"/>
              <a:ext cx="381000" cy="761365"/>
            </a:xfrm>
            <a:custGeom>
              <a:avLst/>
              <a:gdLst>
                <a:gd name="T0" fmla="*/ 381000 w 381000"/>
                <a:gd name="T1" fmla="*/ 0 h 761364"/>
                <a:gd name="T2" fmla="*/ 10668 w 381000"/>
                <a:gd name="T3" fmla="*/ 651511 h 761364"/>
                <a:gd name="T4" fmla="*/ 0 w 381000"/>
                <a:gd name="T5" fmla="*/ 761239 h 761364"/>
                <a:gd name="T6" fmla="*/ 371094 w 381000"/>
                <a:gd name="T7" fmla="*/ 108966 h 761364"/>
                <a:gd name="T8" fmla="*/ 381000 w 381000"/>
                <a:gd name="T9" fmla="*/ 0 h 761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1000"/>
                <a:gd name="T16" fmla="*/ 0 h 761364"/>
                <a:gd name="T17" fmla="*/ 381000 w 381000"/>
                <a:gd name="T18" fmla="*/ 761364 h 7613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1000" h="761364">
                  <a:moveTo>
                    <a:pt x="381000" y="0"/>
                  </a:moveTo>
                  <a:lnTo>
                    <a:pt x="10668" y="651510"/>
                  </a:lnTo>
                  <a:lnTo>
                    <a:pt x="0" y="761238"/>
                  </a:lnTo>
                  <a:lnTo>
                    <a:pt x="371094" y="10896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D7D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80" name="object 12"/>
            <p:cNvSpPr>
              <a:spLocks noChangeArrowheads="1"/>
            </p:cNvSpPr>
            <p:nvPr/>
          </p:nvSpPr>
          <p:spPr bwMode="auto">
            <a:xfrm>
              <a:off x="6554723" y="3941063"/>
              <a:ext cx="10795" cy="109855"/>
            </a:xfrm>
            <a:custGeom>
              <a:avLst/>
              <a:gdLst>
                <a:gd name="T0" fmla="*/ 5333 w 10795"/>
                <a:gd name="T1" fmla="*/ -381 h 109854"/>
                <a:gd name="T2" fmla="*/ 5333 w 10795"/>
                <a:gd name="T3" fmla="*/ 110109 h 109854"/>
                <a:gd name="T4" fmla="*/ 0 60000 65536"/>
                <a:gd name="T5" fmla="*/ 0 60000 65536"/>
                <a:gd name="T6" fmla="*/ 0 w 10795"/>
                <a:gd name="T7" fmla="*/ 0 h 109854"/>
                <a:gd name="T8" fmla="*/ 10795 w 10795"/>
                <a:gd name="T9" fmla="*/ 109854 h 1098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795" h="109854">
                  <a:moveTo>
                    <a:pt x="5333" y="-381"/>
                  </a:moveTo>
                  <a:lnTo>
                    <a:pt x="5333" y="110108"/>
                  </a:lnTo>
                </a:path>
              </a:pathLst>
            </a:custGeom>
            <a:noFill/>
            <a:ln w="11429">
              <a:solidFill>
                <a:srgbClr val="D7D34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81" name="object 13"/>
            <p:cNvSpPr>
              <a:spLocks noChangeArrowheads="1"/>
            </p:cNvSpPr>
            <p:nvPr/>
          </p:nvSpPr>
          <p:spPr bwMode="auto">
            <a:xfrm>
              <a:off x="4777739" y="3018281"/>
              <a:ext cx="2158365" cy="923290"/>
            </a:xfrm>
            <a:custGeom>
              <a:avLst/>
              <a:gdLst>
                <a:gd name="T0" fmla="*/ 2157984 w 2158365"/>
                <a:gd name="T1" fmla="*/ 271271 h 923289"/>
                <a:gd name="T2" fmla="*/ 371094 w 2158365"/>
                <a:gd name="T3" fmla="*/ 0 h 923289"/>
                <a:gd name="T4" fmla="*/ 0 w 2158365"/>
                <a:gd name="T5" fmla="*/ 651510 h 923289"/>
                <a:gd name="T6" fmla="*/ 1787652 w 2158365"/>
                <a:gd name="T7" fmla="*/ 922782 h 923289"/>
                <a:gd name="T8" fmla="*/ 2157984 w 2158365"/>
                <a:gd name="T9" fmla="*/ 271271 h 9232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58365"/>
                <a:gd name="T16" fmla="*/ 0 h 923289"/>
                <a:gd name="T17" fmla="*/ 2158365 w 2158365"/>
                <a:gd name="T18" fmla="*/ 923289 h 9232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58365" h="923289">
                  <a:moveTo>
                    <a:pt x="2157984" y="271271"/>
                  </a:moveTo>
                  <a:lnTo>
                    <a:pt x="371094" y="0"/>
                  </a:lnTo>
                  <a:lnTo>
                    <a:pt x="0" y="651509"/>
                  </a:lnTo>
                  <a:lnTo>
                    <a:pt x="1787652" y="922781"/>
                  </a:lnTo>
                  <a:lnTo>
                    <a:pt x="2157984" y="271271"/>
                  </a:lnTo>
                  <a:close/>
                </a:path>
              </a:pathLst>
            </a:custGeom>
            <a:solidFill>
              <a:srgbClr val="AAA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82" name="object 14"/>
            <p:cNvSpPr>
              <a:spLocks noChangeArrowheads="1"/>
            </p:cNvSpPr>
            <p:nvPr/>
          </p:nvSpPr>
          <p:spPr bwMode="auto">
            <a:xfrm>
              <a:off x="4777739" y="3018281"/>
              <a:ext cx="371475" cy="651510"/>
            </a:xfrm>
            <a:custGeom>
              <a:avLst/>
              <a:gdLst>
                <a:gd name="T0" fmla="*/ 371094 w 371475"/>
                <a:gd name="T1" fmla="*/ 0 h 651510"/>
                <a:gd name="T2" fmla="*/ 0 w 371475"/>
                <a:gd name="T3" fmla="*/ 651509 h 651510"/>
                <a:gd name="T4" fmla="*/ 0 60000 65536"/>
                <a:gd name="T5" fmla="*/ 0 60000 65536"/>
                <a:gd name="T6" fmla="*/ 0 w 371475"/>
                <a:gd name="T7" fmla="*/ 0 h 651510"/>
                <a:gd name="T8" fmla="*/ 371475 w 371475"/>
                <a:gd name="T9" fmla="*/ 651510 h 6515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1475" h="651510">
                  <a:moveTo>
                    <a:pt x="371094" y="0"/>
                  </a:moveTo>
                  <a:lnTo>
                    <a:pt x="0" y="651509"/>
                  </a:lnTo>
                </a:path>
              </a:pathLst>
            </a:custGeom>
            <a:noFill/>
            <a:ln w="12954">
              <a:solidFill>
                <a:srgbClr val="BEBB4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83" name="object 15"/>
            <p:cNvSpPr>
              <a:spLocks noChangeArrowheads="1"/>
            </p:cNvSpPr>
            <p:nvPr/>
          </p:nvSpPr>
          <p:spPr bwMode="auto">
            <a:xfrm>
              <a:off x="4777739" y="3669791"/>
              <a:ext cx="1788160" cy="271780"/>
            </a:xfrm>
            <a:custGeom>
              <a:avLst/>
              <a:gdLst>
                <a:gd name="T0" fmla="*/ 0 w 1788159"/>
                <a:gd name="T1" fmla="*/ 0 h 271779"/>
                <a:gd name="T2" fmla="*/ 1787653 w 1788159"/>
                <a:gd name="T3" fmla="*/ 271272 h 271779"/>
                <a:gd name="T4" fmla="*/ 0 60000 65536"/>
                <a:gd name="T5" fmla="*/ 0 60000 65536"/>
                <a:gd name="T6" fmla="*/ 0 w 1788159"/>
                <a:gd name="T7" fmla="*/ 0 h 271779"/>
                <a:gd name="T8" fmla="*/ 1788159 w 1788159"/>
                <a:gd name="T9" fmla="*/ 271779 h 27177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88159" h="271779">
                  <a:moveTo>
                    <a:pt x="0" y="0"/>
                  </a:moveTo>
                  <a:lnTo>
                    <a:pt x="1787652" y="271271"/>
                  </a:lnTo>
                </a:path>
              </a:pathLst>
            </a:custGeom>
            <a:noFill/>
            <a:ln w="12953">
              <a:solidFill>
                <a:srgbClr val="C0BD4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84" name="object 16"/>
            <p:cNvSpPr>
              <a:spLocks noChangeArrowheads="1"/>
            </p:cNvSpPr>
            <p:nvPr/>
          </p:nvSpPr>
          <p:spPr bwMode="auto">
            <a:xfrm>
              <a:off x="6565391" y="3289553"/>
              <a:ext cx="370840" cy="651510"/>
            </a:xfrm>
            <a:custGeom>
              <a:avLst/>
              <a:gdLst>
                <a:gd name="T0" fmla="*/ 0 w 370840"/>
                <a:gd name="T1" fmla="*/ 651510 h 651510"/>
                <a:gd name="T2" fmla="*/ 370331 w 370840"/>
                <a:gd name="T3" fmla="*/ 0 h 651510"/>
                <a:gd name="T4" fmla="*/ 0 60000 65536"/>
                <a:gd name="T5" fmla="*/ 0 60000 65536"/>
                <a:gd name="T6" fmla="*/ 0 w 370840"/>
                <a:gd name="T7" fmla="*/ 0 h 651510"/>
                <a:gd name="T8" fmla="*/ 370840 w 370840"/>
                <a:gd name="T9" fmla="*/ 651510 h 6515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840" h="651510">
                  <a:moveTo>
                    <a:pt x="0" y="651510"/>
                  </a:moveTo>
                  <a:lnTo>
                    <a:pt x="370331" y="0"/>
                  </a:lnTo>
                </a:path>
              </a:pathLst>
            </a:custGeom>
            <a:noFill/>
            <a:ln w="12953">
              <a:solidFill>
                <a:srgbClr val="D3D04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85" name="object 17"/>
            <p:cNvSpPr>
              <a:spLocks noChangeArrowheads="1"/>
            </p:cNvSpPr>
            <p:nvPr/>
          </p:nvSpPr>
          <p:spPr bwMode="auto">
            <a:xfrm>
              <a:off x="5148833" y="3018281"/>
              <a:ext cx="1786889" cy="271780"/>
            </a:xfrm>
            <a:custGeom>
              <a:avLst/>
              <a:gdLst>
                <a:gd name="T0" fmla="*/ 1786888 w 1786890"/>
                <a:gd name="T1" fmla="*/ 271272 h 271779"/>
                <a:gd name="T2" fmla="*/ 0 w 1786890"/>
                <a:gd name="T3" fmla="*/ 0 h 271779"/>
                <a:gd name="T4" fmla="*/ 0 60000 65536"/>
                <a:gd name="T5" fmla="*/ 0 60000 65536"/>
                <a:gd name="T6" fmla="*/ 0 w 1786890"/>
                <a:gd name="T7" fmla="*/ 0 h 271779"/>
                <a:gd name="T8" fmla="*/ 1786890 w 1786890"/>
                <a:gd name="T9" fmla="*/ 271779 h 27177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86890" h="271779">
                  <a:moveTo>
                    <a:pt x="1786889" y="271271"/>
                  </a:moveTo>
                  <a:lnTo>
                    <a:pt x="0" y="0"/>
                  </a:lnTo>
                </a:path>
              </a:pathLst>
            </a:custGeom>
            <a:noFill/>
            <a:ln w="12954">
              <a:solidFill>
                <a:srgbClr val="86842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86" name="object 18"/>
            <p:cNvSpPr>
              <a:spLocks noChangeArrowheads="1"/>
            </p:cNvSpPr>
            <p:nvPr/>
          </p:nvSpPr>
          <p:spPr bwMode="auto">
            <a:xfrm>
              <a:off x="5087874" y="2936747"/>
              <a:ext cx="1478280" cy="642620"/>
            </a:xfrm>
            <a:custGeom>
              <a:avLst/>
              <a:gdLst>
                <a:gd name="T0" fmla="*/ 1478281 w 1478279"/>
                <a:gd name="T1" fmla="*/ 457200 h 642620"/>
                <a:gd name="T2" fmla="*/ 1384555 w 1478279"/>
                <a:gd name="T3" fmla="*/ 435102 h 642620"/>
                <a:gd name="T4" fmla="*/ 1391133 w 1478279"/>
                <a:gd name="T5" fmla="*/ 462737 h 642620"/>
                <a:gd name="T6" fmla="*/ 801256 w 1478279"/>
                <a:gd name="T7" fmla="*/ 599643 h 642620"/>
                <a:gd name="T8" fmla="*/ 1293750 w 1478279"/>
                <a:gd name="T9" fmla="*/ 234124 h 642620"/>
                <a:gd name="T10" fmla="*/ 1305307 w 1478279"/>
                <a:gd name="T11" fmla="*/ 249631 h 642620"/>
                <a:gd name="T12" fmla="*/ 1310641 w 1478279"/>
                <a:gd name="T13" fmla="*/ 256794 h 642620"/>
                <a:gd name="T14" fmla="*/ 1354075 w 1478279"/>
                <a:gd name="T15" fmla="*/ 171450 h 642620"/>
                <a:gd name="T16" fmla="*/ 1259587 w 1478279"/>
                <a:gd name="T17" fmla="*/ 188214 h 642620"/>
                <a:gd name="T18" fmla="*/ 1276833 w 1478279"/>
                <a:gd name="T19" fmla="*/ 211391 h 642620"/>
                <a:gd name="T20" fmla="*/ 764045 w 1478279"/>
                <a:gd name="T21" fmla="*/ 591959 h 642620"/>
                <a:gd name="T22" fmla="*/ 913346 w 1478279"/>
                <a:gd name="T23" fmla="*/ 86283 h 642620"/>
                <a:gd name="T24" fmla="*/ 917449 w 1478279"/>
                <a:gd name="T25" fmla="*/ 87490 h 642620"/>
                <a:gd name="T26" fmla="*/ 941071 w 1478279"/>
                <a:gd name="T27" fmla="*/ 94488 h 642620"/>
                <a:gd name="T28" fmla="*/ 924307 w 1478279"/>
                <a:gd name="T29" fmla="*/ 0 h 642620"/>
                <a:gd name="T30" fmla="*/ 858775 w 1478279"/>
                <a:gd name="T31" fmla="*/ 70104 h 642620"/>
                <a:gd name="T32" fmla="*/ 886054 w 1478279"/>
                <a:gd name="T33" fmla="*/ 78193 h 642620"/>
                <a:gd name="T34" fmla="*/ 735101 w 1478279"/>
                <a:gd name="T35" fmla="*/ 589445 h 642620"/>
                <a:gd name="T36" fmla="*/ 480961 w 1478279"/>
                <a:gd name="T37" fmla="*/ 70675 h 642620"/>
                <a:gd name="T38" fmla="*/ 506730 w 1478279"/>
                <a:gd name="T39" fmla="*/ 57912 h 642620"/>
                <a:gd name="T40" fmla="*/ 430530 w 1478279"/>
                <a:gd name="T41" fmla="*/ 0 h 642620"/>
                <a:gd name="T42" fmla="*/ 429768 w 1478279"/>
                <a:gd name="T43" fmla="*/ 96012 h 642620"/>
                <a:gd name="T44" fmla="*/ 448818 w 1478279"/>
                <a:gd name="T45" fmla="*/ 86588 h 642620"/>
                <a:gd name="T46" fmla="*/ 455015 w 1478279"/>
                <a:gd name="T47" fmla="*/ 83515 h 642620"/>
                <a:gd name="T48" fmla="*/ 699706 w 1478279"/>
                <a:gd name="T49" fmla="*/ 582333 h 642620"/>
                <a:gd name="T50" fmla="*/ 199428 w 1478279"/>
                <a:gd name="T51" fmla="*/ 211023 h 642620"/>
                <a:gd name="T52" fmla="*/ 216408 w 1478279"/>
                <a:gd name="T53" fmla="*/ 188214 h 642620"/>
                <a:gd name="T54" fmla="*/ 121920 w 1478279"/>
                <a:gd name="T55" fmla="*/ 171450 h 642620"/>
                <a:gd name="T56" fmla="*/ 165354 w 1478279"/>
                <a:gd name="T57" fmla="*/ 256794 h 642620"/>
                <a:gd name="T58" fmla="*/ 171450 w 1478279"/>
                <a:gd name="T59" fmla="*/ 248615 h 642620"/>
                <a:gd name="T60" fmla="*/ 182499 w 1478279"/>
                <a:gd name="T61" fmla="*/ 233756 h 642620"/>
                <a:gd name="T62" fmla="*/ 663155 w 1478279"/>
                <a:gd name="T63" fmla="*/ 590486 h 642620"/>
                <a:gd name="T64" fmla="*/ 86118 w 1478279"/>
                <a:gd name="T65" fmla="*/ 411924 h 642620"/>
                <a:gd name="T66" fmla="*/ 94488 w 1478279"/>
                <a:gd name="T67" fmla="*/ 384810 h 642620"/>
                <a:gd name="T68" fmla="*/ 0 w 1478279"/>
                <a:gd name="T69" fmla="*/ 400050 h 642620"/>
                <a:gd name="T70" fmla="*/ 64008 w 1478279"/>
                <a:gd name="T71" fmla="*/ 461251 h 642620"/>
                <a:gd name="T72" fmla="*/ 69342 w 1478279"/>
                <a:gd name="T73" fmla="*/ 466344 h 642620"/>
                <a:gd name="T74" fmla="*/ 77673 w 1478279"/>
                <a:gd name="T75" fmla="*/ 439331 h 642620"/>
                <a:gd name="T76" fmla="*/ 733806 w 1478279"/>
                <a:gd name="T77" fmla="*/ 642366 h 642620"/>
                <a:gd name="T78" fmla="*/ 737717 w 1478279"/>
                <a:gd name="T79" fmla="*/ 629551 h 642620"/>
                <a:gd name="T80" fmla="*/ 738378 w 1478279"/>
                <a:gd name="T81" fmla="*/ 628662 h 642620"/>
                <a:gd name="T82" fmla="*/ 741427 w 1478279"/>
                <a:gd name="T83" fmla="*/ 642366 h 642620"/>
                <a:gd name="T84" fmla="*/ 1397864 w 1478279"/>
                <a:gd name="T85" fmla="*/ 490943 h 642620"/>
                <a:gd name="T86" fmla="*/ 1404367 w 1478279"/>
                <a:gd name="T87" fmla="*/ 518160 h 642620"/>
                <a:gd name="T88" fmla="*/ 1411987 w 1478279"/>
                <a:gd name="T89" fmla="*/ 511886 h 642620"/>
                <a:gd name="T90" fmla="*/ 1478281 w 1478279"/>
                <a:gd name="T91" fmla="*/ 457200 h 64262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78279"/>
                <a:gd name="T139" fmla="*/ 0 h 642620"/>
                <a:gd name="T140" fmla="*/ 1478279 w 1478279"/>
                <a:gd name="T141" fmla="*/ 642620 h 64262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78279" h="642620">
                  <a:moveTo>
                    <a:pt x="1478280" y="457200"/>
                  </a:moveTo>
                  <a:lnTo>
                    <a:pt x="1384554" y="435102"/>
                  </a:lnTo>
                  <a:lnTo>
                    <a:pt x="1391132" y="462737"/>
                  </a:lnTo>
                  <a:lnTo>
                    <a:pt x="801255" y="599643"/>
                  </a:lnTo>
                  <a:lnTo>
                    <a:pt x="1293749" y="234124"/>
                  </a:lnTo>
                  <a:lnTo>
                    <a:pt x="1305306" y="249631"/>
                  </a:lnTo>
                  <a:lnTo>
                    <a:pt x="1310640" y="256794"/>
                  </a:lnTo>
                  <a:lnTo>
                    <a:pt x="1354074" y="171450"/>
                  </a:lnTo>
                  <a:lnTo>
                    <a:pt x="1259586" y="188214"/>
                  </a:lnTo>
                  <a:lnTo>
                    <a:pt x="1276832" y="211391"/>
                  </a:lnTo>
                  <a:lnTo>
                    <a:pt x="764044" y="591959"/>
                  </a:lnTo>
                  <a:lnTo>
                    <a:pt x="913345" y="86283"/>
                  </a:lnTo>
                  <a:lnTo>
                    <a:pt x="917448" y="87490"/>
                  </a:lnTo>
                  <a:lnTo>
                    <a:pt x="941070" y="94488"/>
                  </a:lnTo>
                  <a:lnTo>
                    <a:pt x="924306" y="0"/>
                  </a:lnTo>
                  <a:lnTo>
                    <a:pt x="858774" y="70104"/>
                  </a:lnTo>
                  <a:lnTo>
                    <a:pt x="886053" y="78193"/>
                  </a:lnTo>
                  <a:lnTo>
                    <a:pt x="735101" y="589445"/>
                  </a:lnTo>
                  <a:lnTo>
                    <a:pt x="480961" y="70675"/>
                  </a:lnTo>
                  <a:lnTo>
                    <a:pt x="506730" y="57912"/>
                  </a:lnTo>
                  <a:lnTo>
                    <a:pt x="430530" y="0"/>
                  </a:lnTo>
                  <a:lnTo>
                    <a:pt x="429768" y="96012"/>
                  </a:lnTo>
                  <a:lnTo>
                    <a:pt x="448818" y="86588"/>
                  </a:lnTo>
                  <a:lnTo>
                    <a:pt x="455015" y="83515"/>
                  </a:lnTo>
                  <a:lnTo>
                    <a:pt x="699706" y="582333"/>
                  </a:lnTo>
                  <a:lnTo>
                    <a:pt x="199428" y="211023"/>
                  </a:lnTo>
                  <a:lnTo>
                    <a:pt x="216408" y="188214"/>
                  </a:lnTo>
                  <a:lnTo>
                    <a:pt x="121920" y="171450"/>
                  </a:lnTo>
                  <a:lnTo>
                    <a:pt x="165354" y="256794"/>
                  </a:lnTo>
                  <a:lnTo>
                    <a:pt x="171450" y="248615"/>
                  </a:lnTo>
                  <a:lnTo>
                    <a:pt x="182499" y="233756"/>
                  </a:lnTo>
                  <a:lnTo>
                    <a:pt x="663155" y="590486"/>
                  </a:lnTo>
                  <a:lnTo>
                    <a:pt x="86118" y="411924"/>
                  </a:lnTo>
                  <a:lnTo>
                    <a:pt x="94488" y="384810"/>
                  </a:lnTo>
                  <a:lnTo>
                    <a:pt x="0" y="400050"/>
                  </a:lnTo>
                  <a:lnTo>
                    <a:pt x="64008" y="461251"/>
                  </a:lnTo>
                  <a:lnTo>
                    <a:pt x="69342" y="466344"/>
                  </a:lnTo>
                  <a:lnTo>
                    <a:pt x="77673" y="439331"/>
                  </a:lnTo>
                  <a:lnTo>
                    <a:pt x="733806" y="642366"/>
                  </a:lnTo>
                  <a:lnTo>
                    <a:pt x="737717" y="629551"/>
                  </a:lnTo>
                  <a:lnTo>
                    <a:pt x="738378" y="628662"/>
                  </a:lnTo>
                  <a:lnTo>
                    <a:pt x="741426" y="642366"/>
                  </a:lnTo>
                  <a:lnTo>
                    <a:pt x="1397863" y="490943"/>
                  </a:lnTo>
                  <a:lnTo>
                    <a:pt x="1404366" y="518160"/>
                  </a:lnTo>
                  <a:lnTo>
                    <a:pt x="1411986" y="511886"/>
                  </a:lnTo>
                  <a:lnTo>
                    <a:pt x="1478280" y="457200"/>
                  </a:lnTo>
                  <a:close/>
                </a:path>
              </a:pathLst>
            </a:custGeom>
            <a:solidFill>
              <a:srgbClr val="F655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87" name="object 19"/>
            <p:cNvSpPr>
              <a:spLocks noChangeArrowheads="1"/>
            </p:cNvSpPr>
            <p:nvPr/>
          </p:nvSpPr>
          <p:spPr bwMode="auto">
            <a:xfrm>
              <a:off x="5826251" y="2734817"/>
              <a:ext cx="2098675" cy="822960"/>
            </a:xfrm>
            <a:custGeom>
              <a:avLst/>
              <a:gdLst>
                <a:gd name="T0" fmla="*/ 74772 w 2098675"/>
                <a:gd name="T1" fmla="*/ 769207 h 822960"/>
                <a:gd name="T2" fmla="*/ 64770 w 2098675"/>
                <a:gd name="T3" fmla="*/ 742949 h 822960"/>
                <a:gd name="T4" fmla="*/ 0 w 2098675"/>
                <a:gd name="T5" fmla="*/ 813053 h 822960"/>
                <a:gd name="T6" fmla="*/ 61722 w 2098675"/>
                <a:gd name="T7" fmla="*/ 819473 h 822960"/>
                <a:gd name="T8" fmla="*/ 61722 w 2098675"/>
                <a:gd name="T9" fmla="*/ 774191 h 822960"/>
                <a:gd name="T10" fmla="*/ 74772 w 2098675"/>
                <a:gd name="T11" fmla="*/ 769207 h 822960"/>
                <a:gd name="T12" fmla="*/ 84900 w 2098675"/>
                <a:gd name="T13" fmla="*/ 795792 h 822960"/>
                <a:gd name="T14" fmla="*/ 74772 w 2098675"/>
                <a:gd name="T15" fmla="*/ 769207 h 822960"/>
                <a:gd name="T16" fmla="*/ 61722 w 2098675"/>
                <a:gd name="T17" fmla="*/ 774191 h 822960"/>
                <a:gd name="T18" fmla="*/ 71627 w 2098675"/>
                <a:gd name="T19" fmla="*/ 800861 h 822960"/>
                <a:gd name="T20" fmla="*/ 84900 w 2098675"/>
                <a:gd name="T21" fmla="*/ 795792 h 822960"/>
                <a:gd name="T22" fmla="*/ 95250 w 2098675"/>
                <a:gd name="T23" fmla="*/ 822959 h 822960"/>
                <a:gd name="T24" fmla="*/ 84900 w 2098675"/>
                <a:gd name="T25" fmla="*/ 795792 h 822960"/>
                <a:gd name="T26" fmla="*/ 71627 w 2098675"/>
                <a:gd name="T27" fmla="*/ 800861 h 822960"/>
                <a:gd name="T28" fmla="*/ 61722 w 2098675"/>
                <a:gd name="T29" fmla="*/ 774191 h 822960"/>
                <a:gd name="T30" fmla="*/ 61722 w 2098675"/>
                <a:gd name="T31" fmla="*/ 819473 h 822960"/>
                <a:gd name="T32" fmla="*/ 95250 w 2098675"/>
                <a:gd name="T33" fmla="*/ 822959 h 822960"/>
                <a:gd name="T34" fmla="*/ 2098548 w 2098675"/>
                <a:gd name="T35" fmla="*/ 26669 h 822960"/>
                <a:gd name="T36" fmla="*/ 2088642 w 2098675"/>
                <a:gd name="T37" fmla="*/ 0 h 822960"/>
                <a:gd name="T38" fmla="*/ 74772 w 2098675"/>
                <a:gd name="T39" fmla="*/ 769207 h 822960"/>
                <a:gd name="T40" fmla="*/ 84900 w 2098675"/>
                <a:gd name="T41" fmla="*/ 795792 h 822960"/>
                <a:gd name="T42" fmla="*/ 2098548 w 2098675"/>
                <a:gd name="T43" fmla="*/ 26669 h 8229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098675"/>
                <a:gd name="T67" fmla="*/ 0 h 822960"/>
                <a:gd name="T68" fmla="*/ 2098675 w 2098675"/>
                <a:gd name="T69" fmla="*/ 822960 h 8229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098675" h="822960">
                  <a:moveTo>
                    <a:pt x="74772" y="769207"/>
                  </a:moveTo>
                  <a:lnTo>
                    <a:pt x="64770" y="742949"/>
                  </a:lnTo>
                  <a:lnTo>
                    <a:pt x="0" y="813053"/>
                  </a:lnTo>
                  <a:lnTo>
                    <a:pt x="61722" y="819473"/>
                  </a:lnTo>
                  <a:lnTo>
                    <a:pt x="61722" y="774191"/>
                  </a:lnTo>
                  <a:lnTo>
                    <a:pt x="74772" y="769207"/>
                  </a:lnTo>
                  <a:close/>
                </a:path>
                <a:path w="2098675" h="822960">
                  <a:moveTo>
                    <a:pt x="84900" y="795792"/>
                  </a:moveTo>
                  <a:lnTo>
                    <a:pt x="74772" y="769207"/>
                  </a:lnTo>
                  <a:lnTo>
                    <a:pt x="61722" y="774191"/>
                  </a:lnTo>
                  <a:lnTo>
                    <a:pt x="71627" y="800861"/>
                  </a:lnTo>
                  <a:lnTo>
                    <a:pt x="84900" y="795792"/>
                  </a:lnTo>
                  <a:close/>
                </a:path>
                <a:path w="2098675" h="822960">
                  <a:moveTo>
                    <a:pt x="95250" y="822959"/>
                  </a:moveTo>
                  <a:lnTo>
                    <a:pt x="84900" y="795792"/>
                  </a:lnTo>
                  <a:lnTo>
                    <a:pt x="71627" y="800861"/>
                  </a:lnTo>
                  <a:lnTo>
                    <a:pt x="61722" y="774191"/>
                  </a:lnTo>
                  <a:lnTo>
                    <a:pt x="61722" y="819473"/>
                  </a:lnTo>
                  <a:lnTo>
                    <a:pt x="95250" y="822959"/>
                  </a:lnTo>
                  <a:close/>
                </a:path>
                <a:path w="2098675" h="822960">
                  <a:moveTo>
                    <a:pt x="2098548" y="26669"/>
                  </a:moveTo>
                  <a:lnTo>
                    <a:pt x="2088642" y="0"/>
                  </a:lnTo>
                  <a:lnTo>
                    <a:pt x="74772" y="769207"/>
                  </a:lnTo>
                  <a:lnTo>
                    <a:pt x="84900" y="795792"/>
                  </a:lnTo>
                  <a:lnTo>
                    <a:pt x="2098548" y="2666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4759" name="object 20"/>
          <p:cNvGrpSpPr>
            <a:grpSpLocks/>
          </p:cNvGrpSpPr>
          <p:nvPr/>
        </p:nvGrpSpPr>
        <p:grpSpPr bwMode="auto">
          <a:xfrm>
            <a:off x="4741863" y="4889500"/>
            <a:ext cx="3214687" cy="1409700"/>
            <a:chOff x="4741545" y="4889753"/>
            <a:chExt cx="3215640" cy="1409700"/>
          </a:xfrm>
        </p:grpSpPr>
        <p:sp>
          <p:nvSpPr>
            <p:cNvPr id="74766" name="object 21"/>
            <p:cNvSpPr>
              <a:spLocks noChangeArrowheads="1"/>
            </p:cNvSpPr>
            <p:nvPr/>
          </p:nvSpPr>
          <p:spPr bwMode="auto">
            <a:xfrm>
              <a:off x="4741926" y="5917691"/>
              <a:ext cx="1797685" cy="381000"/>
            </a:xfrm>
            <a:custGeom>
              <a:avLst/>
              <a:gdLst>
                <a:gd name="T0" fmla="*/ 1797558 w 1797684"/>
                <a:gd name="T1" fmla="*/ 271272 h 381000"/>
                <a:gd name="T2" fmla="*/ 10668 w 1797684"/>
                <a:gd name="T3" fmla="*/ 0 h 381000"/>
                <a:gd name="T4" fmla="*/ 0 w 1797684"/>
                <a:gd name="T5" fmla="*/ 109728 h 381000"/>
                <a:gd name="T6" fmla="*/ 1787652 w 1797684"/>
                <a:gd name="T7" fmla="*/ 381000 h 381000"/>
                <a:gd name="T8" fmla="*/ 1797558 w 1797684"/>
                <a:gd name="T9" fmla="*/ 271272 h 38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7684"/>
                <a:gd name="T16" fmla="*/ 0 h 381000"/>
                <a:gd name="T17" fmla="*/ 1797684 w 1797684"/>
                <a:gd name="T18" fmla="*/ 381000 h 38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7684" h="381000">
                  <a:moveTo>
                    <a:pt x="1797557" y="271272"/>
                  </a:moveTo>
                  <a:lnTo>
                    <a:pt x="10668" y="0"/>
                  </a:lnTo>
                  <a:lnTo>
                    <a:pt x="0" y="109728"/>
                  </a:lnTo>
                  <a:lnTo>
                    <a:pt x="1787651" y="381000"/>
                  </a:lnTo>
                  <a:lnTo>
                    <a:pt x="1797557" y="271272"/>
                  </a:lnTo>
                  <a:close/>
                </a:path>
              </a:pathLst>
            </a:custGeom>
            <a:solidFill>
              <a:srgbClr val="BCB9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67" name="object 22"/>
            <p:cNvSpPr>
              <a:spLocks noChangeArrowheads="1"/>
            </p:cNvSpPr>
            <p:nvPr/>
          </p:nvSpPr>
          <p:spPr bwMode="auto">
            <a:xfrm>
              <a:off x="4741926" y="5917691"/>
              <a:ext cx="10795" cy="109855"/>
            </a:xfrm>
            <a:custGeom>
              <a:avLst/>
              <a:gdLst>
                <a:gd name="T0" fmla="*/ 5334 w 10795"/>
                <a:gd name="T1" fmla="*/ -381 h 109854"/>
                <a:gd name="T2" fmla="*/ 5334 w 10795"/>
                <a:gd name="T3" fmla="*/ 110110 h 109854"/>
                <a:gd name="T4" fmla="*/ 0 60000 65536"/>
                <a:gd name="T5" fmla="*/ 0 60000 65536"/>
                <a:gd name="T6" fmla="*/ 0 w 10795"/>
                <a:gd name="T7" fmla="*/ 0 h 109854"/>
                <a:gd name="T8" fmla="*/ 10795 w 10795"/>
                <a:gd name="T9" fmla="*/ 109854 h 1098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795" h="109854">
                  <a:moveTo>
                    <a:pt x="5334" y="-381"/>
                  </a:moveTo>
                  <a:lnTo>
                    <a:pt x="5334" y="110109"/>
                  </a:lnTo>
                </a:path>
              </a:pathLst>
            </a:custGeom>
            <a:noFill/>
            <a:ln w="11429">
              <a:solidFill>
                <a:srgbClr val="BCB94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68" name="object 23"/>
            <p:cNvSpPr>
              <a:spLocks noChangeArrowheads="1"/>
            </p:cNvSpPr>
            <p:nvPr/>
          </p:nvSpPr>
          <p:spPr bwMode="auto">
            <a:xfrm>
              <a:off x="6529577" y="5537453"/>
              <a:ext cx="381000" cy="761365"/>
            </a:xfrm>
            <a:custGeom>
              <a:avLst/>
              <a:gdLst>
                <a:gd name="T0" fmla="*/ 381000 w 381000"/>
                <a:gd name="T1" fmla="*/ 0 h 761364"/>
                <a:gd name="T2" fmla="*/ 9905 w 381000"/>
                <a:gd name="T3" fmla="*/ 651511 h 761364"/>
                <a:gd name="T4" fmla="*/ 0 w 381000"/>
                <a:gd name="T5" fmla="*/ 761239 h 761364"/>
                <a:gd name="T6" fmla="*/ 370331 w 381000"/>
                <a:gd name="T7" fmla="*/ 108966 h 761364"/>
                <a:gd name="T8" fmla="*/ 381000 w 381000"/>
                <a:gd name="T9" fmla="*/ 0 h 7613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1000"/>
                <a:gd name="T16" fmla="*/ 0 h 761364"/>
                <a:gd name="T17" fmla="*/ 381000 w 381000"/>
                <a:gd name="T18" fmla="*/ 761364 h 7613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1000" h="761364">
                  <a:moveTo>
                    <a:pt x="381000" y="0"/>
                  </a:moveTo>
                  <a:lnTo>
                    <a:pt x="9905" y="651510"/>
                  </a:lnTo>
                  <a:lnTo>
                    <a:pt x="0" y="761238"/>
                  </a:lnTo>
                  <a:lnTo>
                    <a:pt x="370331" y="108966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D7D3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69" name="object 24"/>
            <p:cNvSpPr>
              <a:spLocks noChangeArrowheads="1"/>
            </p:cNvSpPr>
            <p:nvPr/>
          </p:nvSpPr>
          <p:spPr bwMode="auto">
            <a:xfrm>
              <a:off x="6529577" y="6188963"/>
              <a:ext cx="10160" cy="109855"/>
            </a:xfrm>
            <a:custGeom>
              <a:avLst/>
              <a:gdLst>
                <a:gd name="T0" fmla="*/ 9906 w 10159"/>
                <a:gd name="T1" fmla="*/ 0 h 109854"/>
                <a:gd name="T2" fmla="*/ 0 w 10159"/>
                <a:gd name="T3" fmla="*/ 109728 h 109854"/>
                <a:gd name="T4" fmla="*/ 0 60000 65536"/>
                <a:gd name="T5" fmla="*/ 0 60000 65536"/>
                <a:gd name="T6" fmla="*/ 0 w 10159"/>
                <a:gd name="T7" fmla="*/ 0 h 109854"/>
                <a:gd name="T8" fmla="*/ 10159 w 10159"/>
                <a:gd name="T9" fmla="*/ 109854 h 1098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59" h="109854">
                  <a:moveTo>
                    <a:pt x="9905" y="0"/>
                  </a:moveTo>
                  <a:lnTo>
                    <a:pt x="0" y="109727"/>
                  </a:lnTo>
                </a:path>
              </a:pathLst>
            </a:custGeom>
            <a:noFill/>
            <a:ln w="3175">
              <a:solidFill>
                <a:srgbClr val="D7D34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70" name="object 25"/>
            <p:cNvSpPr>
              <a:spLocks noChangeArrowheads="1"/>
            </p:cNvSpPr>
            <p:nvPr/>
          </p:nvSpPr>
          <p:spPr bwMode="auto">
            <a:xfrm>
              <a:off x="4752594" y="5266181"/>
              <a:ext cx="2158365" cy="923290"/>
            </a:xfrm>
            <a:custGeom>
              <a:avLst/>
              <a:gdLst>
                <a:gd name="T0" fmla="*/ 2157983 w 2158365"/>
                <a:gd name="T1" fmla="*/ 271271 h 923289"/>
                <a:gd name="T2" fmla="*/ 371093 w 2158365"/>
                <a:gd name="T3" fmla="*/ 0 h 923289"/>
                <a:gd name="T4" fmla="*/ 0 w 2158365"/>
                <a:gd name="T5" fmla="*/ 651510 h 923289"/>
                <a:gd name="T6" fmla="*/ 1786889 w 2158365"/>
                <a:gd name="T7" fmla="*/ 922783 h 923289"/>
                <a:gd name="T8" fmla="*/ 2157983 w 2158365"/>
                <a:gd name="T9" fmla="*/ 271271 h 9232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58365"/>
                <a:gd name="T16" fmla="*/ 0 h 923289"/>
                <a:gd name="T17" fmla="*/ 2158365 w 2158365"/>
                <a:gd name="T18" fmla="*/ 923289 h 9232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58365" h="923289">
                  <a:moveTo>
                    <a:pt x="2157983" y="271271"/>
                  </a:moveTo>
                  <a:lnTo>
                    <a:pt x="371093" y="0"/>
                  </a:lnTo>
                  <a:lnTo>
                    <a:pt x="0" y="651509"/>
                  </a:lnTo>
                  <a:lnTo>
                    <a:pt x="1786889" y="922782"/>
                  </a:lnTo>
                  <a:lnTo>
                    <a:pt x="2157983" y="271271"/>
                  </a:lnTo>
                  <a:close/>
                </a:path>
              </a:pathLst>
            </a:custGeom>
            <a:solidFill>
              <a:srgbClr val="AAA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71" name="object 26"/>
            <p:cNvSpPr>
              <a:spLocks noChangeArrowheads="1"/>
            </p:cNvSpPr>
            <p:nvPr/>
          </p:nvSpPr>
          <p:spPr bwMode="auto">
            <a:xfrm>
              <a:off x="4752594" y="5266181"/>
              <a:ext cx="371475" cy="651510"/>
            </a:xfrm>
            <a:custGeom>
              <a:avLst/>
              <a:gdLst>
                <a:gd name="T0" fmla="*/ 371093 w 371475"/>
                <a:gd name="T1" fmla="*/ 0 h 651510"/>
                <a:gd name="T2" fmla="*/ 0 w 371475"/>
                <a:gd name="T3" fmla="*/ 651509 h 651510"/>
                <a:gd name="T4" fmla="*/ 0 60000 65536"/>
                <a:gd name="T5" fmla="*/ 0 60000 65536"/>
                <a:gd name="T6" fmla="*/ 0 w 371475"/>
                <a:gd name="T7" fmla="*/ 0 h 651510"/>
                <a:gd name="T8" fmla="*/ 371475 w 371475"/>
                <a:gd name="T9" fmla="*/ 651510 h 6515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1475" h="651510">
                  <a:moveTo>
                    <a:pt x="371093" y="0"/>
                  </a:moveTo>
                  <a:lnTo>
                    <a:pt x="0" y="651509"/>
                  </a:lnTo>
                </a:path>
              </a:pathLst>
            </a:custGeom>
            <a:noFill/>
            <a:ln w="12954">
              <a:solidFill>
                <a:srgbClr val="BEBB4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72" name="object 27"/>
            <p:cNvSpPr>
              <a:spLocks noChangeArrowheads="1"/>
            </p:cNvSpPr>
            <p:nvPr/>
          </p:nvSpPr>
          <p:spPr bwMode="auto">
            <a:xfrm>
              <a:off x="4752594" y="5917691"/>
              <a:ext cx="1786889" cy="271780"/>
            </a:xfrm>
            <a:custGeom>
              <a:avLst/>
              <a:gdLst>
                <a:gd name="T0" fmla="*/ 0 w 1786890"/>
                <a:gd name="T1" fmla="*/ 0 h 271779"/>
                <a:gd name="T2" fmla="*/ 1786888 w 1786890"/>
                <a:gd name="T3" fmla="*/ 271273 h 271779"/>
                <a:gd name="T4" fmla="*/ 0 60000 65536"/>
                <a:gd name="T5" fmla="*/ 0 60000 65536"/>
                <a:gd name="T6" fmla="*/ 0 w 1786890"/>
                <a:gd name="T7" fmla="*/ 0 h 271779"/>
                <a:gd name="T8" fmla="*/ 1786890 w 1786890"/>
                <a:gd name="T9" fmla="*/ 271779 h 27177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86890" h="271779">
                  <a:moveTo>
                    <a:pt x="0" y="0"/>
                  </a:moveTo>
                  <a:lnTo>
                    <a:pt x="1786889" y="271272"/>
                  </a:lnTo>
                </a:path>
              </a:pathLst>
            </a:custGeom>
            <a:noFill/>
            <a:ln w="12954">
              <a:solidFill>
                <a:srgbClr val="C0BD4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73" name="object 28"/>
            <p:cNvSpPr>
              <a:spLocks noChangeArrowheads="1"/>
            </p:cNvSpPr>
            <p:nvPr/>
          </p:nvSpPr>
          <p:spPr bwMode="auto">
            <a:xfrm>
              <a:off x="6539484" y="5537453"/>
              <a:ext cx="371475" cy="651510"/>
            </a:xfrm>
            <a:custGeom>
              <a:avLst/>
              <a:gdLst>
                <a:gd name="T0" fmla="*/ 0 w 371475"/>
                <a:gd name="T1" fmla="*/ 651510 h 651510"/>
                <a:gd name="T2" fmla="*/ 371094 w 371475"/>
                <a:gd name="T3" fmla="*/ 0 h 651510"/>
                <a:gd name="T4" fmla="*/ 0 60000 65536"/>
                <a:gd name="T5" fmla="*/ 0 60000 65536"/>
                <a:gd name="T6" fmla="*/ 0 w 371475"/>
                <a:gd name="T7" fmla="*/ 0 h 651510"/>
                <a:gd name="T8" fmla="*/ 371475 w 371475"/>
                <a:gd name="T9" fmla="*/ 651510 h 6515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1475" h="651510">
                  <a:moveTo>
                    <a:pt x="0" y="651510"/>
                  </a:moveTo>
                  <a:lnTo>
                    <a:pt x="371094" y="0"/>
                  </a:lnTo>
                </a:path>
              </a:pathLst>
            </a:custGeom>
            <a:noFill/>
            <a:ln w="12954">
              <a:solidFill>
                <a:srgbClr val="D3D04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74" name="object 29"/>
            <p:cNvSpPr>
              <a:spLocks noChangeArrowheads="1"/>
            </p:cNvSpPr>
            <p:nvPr/>
          </p:nvSpPr>
          <p:spPr bwMode="auto">
            <a:xfrm>
              <a:off x="5123688" y="5266181"/>
              <a:ext cx="1786889" cy="271780"/>
            </a:xfrm>
            <a:custGeom>
              <a:avLst/>
              <a:gdLst>
                <a:gd name="T0" fmla="*/ 1786888 w 1786890"/>
                <a:gd name="T1" fmla="*/ 271272 h 271779"/>
                <a:gd name="T2" fmla="*/ 0 w 1786890"/>
                <a:gd name="T3" fmla="*/ 0 h 271779"/>
                <a:gd name="T4" fmla="*/ 0 60000 65536"/>
                <a:gd name="T5" fmla="*/ 0 60000 65536"/>
                <a:gd name="T6" fmla="*/ 0 w 1786890"/>
                <a:gd name="T7" fmla="*/ 0 h 271779"/>
                <a:gd name="T8" fmla="*/ 1786890 w 1786890"/>
                <a:gd name="T9" fmla="*/ 271779 h 27177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86890" h="271779">
                  <a:moveTo>
                    <a:pt x="1786889" y="271271"/>
                  </a:moveTo>
                  <a:lnTo>
                    <a:pt x="0" y="0"/>
                  </a:lnTo>
                </a:path>
              </a:pathLst>
            </a:custGeom>
            <a:noFill/>
            <a:ln w="12954">
              <a:solidFill>
                <a:srgbClr val="86842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75" name="object 30"/>
            <p:cNvSpPr>
              <a:spLocks noChangeArrowheads="1"/>
            </p:cNvSpPr>
            <p:nvPr/>
          </p:nvSpPr>
          <p:spPr bwMode="auto">
            <a:xfrm>
              <a:off x="5819394" y="4889753"/>
              <a:ext cx="2137410" cy="822960"/>
            </a:xfrm>
            <a:custGeom>
              <a:avLst/>
              <a:gdLst>
                <a:gd name="T0" fmla="*/ 2137411 w 2137409"/>
                <a:gd name="T1" fmla="*/ 9144 h 822960"/>
                <a:gd name="T2" fmla="*/ 2041399 w 2137409"/>
                <a:gd name="T3" fmla="*/ 0 h 822960"/>
                <a:gd name="T4" fmla="*/ 2051711 w 2137409"/>
                <a:gd name="T5" fmla="*/ 26428 h 822960"/>
                <a:gd name="T6" fmla="*/ 57150 w 2137409"/>
                <a:gd name="T7" fmla="*/ 789012 h 822960"/>
                <a:gd name="T8" fmla="*/ 57150 w 2137409"/>
                <a:gd name="T9" fmla="*/ 152400 h 822960"/>
                <a:gd name="T10" fmla="*/ 86106 w 2137409"/>
                <a:gd name="T11" fmla="*/ 152400 h 822960"/>
                <a:gd name="T12" fmla="*/ 43434 w 2137409"/>
                <a:gd name="T13" fmla="*/ 66294 h 822960"/>
                <a:gd name="T14" fmla="*/ 0 w 2137409"/>
                <a:gd name="T15" fmla="*/ 152400 h 822960"/>
                <a:gd name="T16" fmla="*/ 28956 w 2137409"/>
                <a:gd name="T17" fmla="*/ 152400 h 822960"/>
                <a:gd name="T18" fmla="*/ 28956 w 2137409"/>
                <a:gd name="T19" fmla="*/ 809244 h 822960"/>
                <a:gd name="T20" fmla="*/ 42900 w 2137409"/>
                <a:gd name="T21" fmla="*/ 809244 h 822960"/>
                <a:gd name="T22" fmla="*/ 48006 w 2137409"/>
                <a:gd name="T23" fmla="*/ 822960 h 822960"/>
                <a:gd name="T24" fmla="*/ 2062150 w 2137409"/>
                <a:gd name="T25" fmla="*/ 53187 h 822960"/>
                <a:gd name="T26" fmla="*/ 2072641 w 2137409"/>
                <a:gd name="T27" fmla="*/ 80010 h 822960"/>
                <a:gd name="T28" fmla="*/ 2075689 w 2137409"/>
                <a:gd name="T29" fmla="*/ 76682 h 822960"/>
                <a:gd name="T30" fmla="*/ 2137411 w 2137409"/>
                <a:gd name="T31" fmla="*/ 9144 h 82296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137409"/>
                <a:gd name="T49" fmla="*/ 0 h 822960"/>
                <a:gd name="T50" fmla="*/ 2137409 w 2137409"/>
                <a:gd name="T51" fmla="*/ 822960 h 82296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137409" h="822960">
                  <a:moveTo>
                    <a:pt x="2137410" y="9144"/>
                  </a:moveTo>
                  <a:lnTo>
                    <a:pt x="2041398" y="0"/>
                  </a:lnTo>
                  <a:lnTo>
                    <a:pt x="2051710" y="26428"/>
                  </a:lnTo>
                  <a:lnTo>
                    <a:pt x="57150" y="789012"/>
                  </a:lnTo>
                  <a:lnTo>
                    <a:pt x="57150" y="152400"/>
                  </a:lnTo>
                  <a:lnTo>
                    <a:pt x="86106" y="152400"/>
                  </a:lnTo>
                  <a:lnTo>
                    <a:pt x="43434" y="66294"/>
                  </a:lnTo>
                  <a:lnTo>
                    <a:pt x="0" y="152400"/>
                  </a:lnTo>
                  <a:lnTo>
                    <a:pt x="28956" y="152400"/>
                  </a:lnTo>
                  <a:lnTo>
                    <a:pt x="28956" y="809244"/>
                  </a:lnTo>
                  <a:lnTo>
                    <a:pt x="42900" y="809244"/>
                  </a:lnTo>
                  <a:lnTo>
                    <a:pt x="48006" y="822960"/>
                  </a:lnTo>
                  <a:lnTo>
                    <a:pt x="2062149" y="53187"/>
                  </a:lnTo>
                  <a:lnTo>
                    <a:pt x="2072640" y="80010"/>
                  </a:lnTo>
                  <a:lnTo>
                    <a:pt x="2075688" y="76682"/>
                  </a:lnTo>
                  <a:lnTo>
                    <a:pt x="2137410" y="914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76" name="object 31"/>
            <p:cNvSpPr>
              <a:spLocks noChangeArrowheads="1"/>
            </p:cNvSpPr>
            <p:nvPr/>
          </p:nvSpPr>
          <p:spPr bwMode="auto">
            <a:xfrm>
              <a:off x="5843778" y="5400293"/>
              <a:ext cx="246379" cy="228600"/>
            </a:xfrm>
            <a:custGeom>
              <a:avLst/>
              <a:gdLst>
                <a:gd name="T0" fmla="*/ 0 w 246379"/>
                <a:gd name="T1" fmla="*/ 0 h 228600"/>
                <a:gd name="T2" fmla="*/ 49518 w 246379"/>
                <a:gd name="T3" fmla="*/ 4665 h 228600"/>
                <a:gd name="T4" fmla="*/ 95678 w 246379"/>
                <a:gd name="T5" fmla="*/ 18037 h 228600"/>
                <a:gd name="T6" fmla="*/ 137481 w 246379"/>
                <a:gd name="T7" fmla="*/ 39179 h 228600"/>
                <a:gd name="T8" fmla="*/ 173926 w 246379"/>
                <a:gd name="T9" fmla="*/ 67151 h 228600"/>
                <a:gd name="T10" fmla="*/ 204013 w 246379"/>
                <a:gd name="T11" fmla="*/ 101017 h 228600"/>
                <a:gd name="T12" fmla="*/ 226742 w 246379"/>
                <a:gd name="T13" fmla="*/ 139838 h 228600"/>
                <a:gd name="T14" fmla="*/ 241113 w 246379"/>
                <a:gd name="T15" fmla="*/ 182679 h 228600"/>
                <a:gd name="T16" fmla="*/ 246125 w 246379"/>
                <a:gd name="T17" fmla="*/ 228600 h 228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6379"/>
                <a:gd name="T28" fmla="*/ 0 h 228600"/>
                <a:gd name="T29" fmla="*/ 246379 w 246379"/>
                <a:gd name="T30" fmla="*/ 228600 h 2286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6379" h="228600">
                  <a:moveTo>
                    <a:pt x="0" y="0"/>
                  </a:moveTo>
                  <a:lnTo>
                    <a:pt x="49518" y="4665"/>
                  </a:lnTo>
                  <a:lnTo>
                    <a:pt x="95678" y="18037"/>
                  </a:lnTo>
                  <a:lnTo>
                    <a:pt x="137481" y="39179"/>
                  </a:lnTo>
                  <a:lnTo>
                    <a:pt x="173926" y="67151"/>
                  </a:lnTo>
                  <a:lnTo>
                    <a:pt x="204013" y="101017"/>
                  </a:lnTo>
                  <a:lnTo>
                    <a:pt x="226742" y="139838"/>
                  </a:lnTo>
                  <a:lnTo>
                    <a:pt x="241113" y="182679"/>
                  </a:lnTo>
                  <a:lnTo>
                    <a:pt x="246125" y="228600"/>
                  </a:lnTo>
                </a:path>
              </a:pathLst>
            </a:custGeom>
            <a:noFill/>
            <a:ln w="28575">
              <a:solidFill>
                <a:srgbClr val="0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4760" name="object 32"/>
          <p:cNvGrpSpPr>
            <a:grpSpLocks/>
          </p:cNvGrpSpPr>
          <p:nvPr/>
        </p:nvGrpSpPr>
        <p:grpSpPr bwMode="auto">
          <a:xfrm>
            <a:off x="8004175" y="4713288"/>
            <a:ext cx="271463" cy="239712"/>
            <a:chOff x="8004238" y="4713160"/>
            <a:chExt cx="271780" cy="240029"/>
          </a:xfrm>
        </p:grpSpPr>
        <p:sp>
          <p:nvSpPr>
            <p:cNvPr id="74764" name="object 33"/>
            <p:cNvSpPr>
              <a:spLocks noChangeArrowheads="1"/>
            </p:cNvSpPr>
            <p:nvPr/>
          </p:nvSpPr>
          <p:spPr bwMode="auto">
            <a:xfrm>
              <a:off x="8018526" y="4727447"/>
              <a:ext cx="243077" cy="211074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765" name="object 34"/>
            <p:cNvSpPr>
              <a:spLocks noChangeArrowheads="1"/>
            </p:cNvSpPr>
            <p:nvPr/>
          </p:nvSpPr>
          <p:spPr bwMode="auto">
            <a:xfrm>
              <a:off x="8018526" y="4727447"/>
              <a:ext cx="243204" cy="211454"/>
            </a:xfrm>
            <a:custGeom>
              <a:avLst/>
              <a:gdLst>
                <a:gd name="T0" fmla="*/ 121157 w 243204"/>
                <a:gd name="T1" fmla="*/ 0 h 211454"/>
                <a:gd name="T2" fmla="*/ 73937 w 243204"/>
                <a:gd name="T3" fmla="*/ 8298 h 211454"/>
                <a:gd name="T4" fmla="*/ 35432 w 243204"/>
                <a:gd name="T5" fmla="*/ 30956 h 211454"/>
                <a:gd name="T6" fmla="*/ 9501 w 243204"/>
                <a:gd name="T7" fmla="*/ 64615 h 211454"/>
                <a:gd name="T8" fmla="*/ 0 w 243204"/>
                <a:gd name="T9" fmla="*/ 105917 h 211454"/>
                <a:gd name="T10" fmla="*/ 9501 w 243204"/>
                <a:gd name="T11" fmla="*/ 146780 h 211454"/>
                <a:gd name="T12" fmla="*/ 35432 w 243204"/>
                <a:gd name="T13" fmla="*/ 180212 h 211454"/>
                <a:gd name="T14" fmla="*/ 73937 w 243204"/>
                <a:gd name="T15" fmla="*/ 202787 h 211454"/>
                <a:gd name="T16" fmla="*/ 121157 w 243204"/>
                <a:gd name="T17" fmla="*/ 211074 h 211454"/>
                <a:gd name="T18" fmla="*/ 168497 w 243204"/>
                <a:gd name="T19" fmla="*/ 202787 h 211454"/>
                <a:gd name="T20" fmla="*/ 207264 w 243204"/>
                <a:gd name="T21" fmla="*/ 180212 h 211454"/>
                <a:gd name="T22" fmla="*/ 233457 w 243204"/>
                <a:gd name="T23" fmla="*/ 146780 h 211454"/>
                <a:gd name="T24" fmla="*/ 243077 w 243204"/>
                <a:gd name="T25" fmla="*/ 105917 h 211454"/>
                <a:gd name="T26" fmla="*/ 233457 w 243204"/>
                <a:gd name="T27" fmla="*/ 64615 h 211454"/>
                <a:gd name="T28" fmla="*/ 207264 w 243204"/>
                <a:gd name="T29" fmla="*/ 30956 h 211454"/>
                <a:gd name="T30" fmla="*/ 168497 w 243204"/>
                <a:gd name="T31" fmla="*/ 8298 h 211454"/>
                <a:gd name="T32" fmla="*/ 121157 w 243204"/>
                <a:gd name="T33" fmla="*/ 0 h 2114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3204"/>
                <a:gd name="T52" fmla="*/ 0 h 211454"/>
                <a:gd name="T53" fmla="*/ 243204 w 243204"/>
                <a:gd name="T54" fmla="*/ 211454 h 21145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3204" h="211454">
                  <a:moveTo>
                    <a:pt x="121157" y="0"/>
                  </a:moveTo>
                  <a:lnTo>
                    <a:pt x="73937" y="8298"/>
                  </a:lnTo>
                  <a:lnTo>
                    <a:pt x="35432" y="30956"/>
                  </a:lnTo>
                  <a:lnTo>
                    <a:pt x="9501" y="64615"/>
                  </a:lnTo>
                  <a:lnTo>
                    <a:pt x="0" y="105917"/>
                  </a:lnTo>
                  <a:lnTo>
                    <a:pt x="9501" y="146780"/>
                  </a:lnTo>
                  <a:lnTo>
                    <a:pt x="35432" y="180212"/>
                  </a:lnTo>
                  <a:lnTo>
                    <a:pt x="73937" y="202787"/>
                  </a:lnTo>
                  <a:lnTo>
                    <a:pt x="121157" y="211074"/>
                  </a:lnTo>
                  <a:lnTo>
                    <a:pt x="168497" y="202787"/>
                  </a:lnTo>
                  <a:lnTo>
                    <a:pt x="207264" y="180212"/>
                  </a:lnTo>
                  <a:lnTo>
                    <a:pt x="233457" y="146780"/>
                  </a:lnTo>
                  <a:lnTo>
                    <a:pt x="243077" y="105917"/>
                  </a:lnTo>
                  <a:lnTo>
                    <a:pt x="233457" y="64615"/>
                  </a:lnTo>
                  <a:lnTo>
                    <a:pt x="207264" y="30956"/>
                  </a:lnTo>
                  <a:lnTo>
                    <a:pt x="168497" y="8298"/>
                  </a:lnTo>
                  <a:lnTo>
                    <a:pt x="121157" y="0"/>
                  </a:lnTo>
                  <a:close/>
                </a:path>
              </a:pathLst>
            </a:custGeom>
            <a:noFill/>
            <a:ln w="28575">
              <a:solidFill>
                <a:srgbClr val="0101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4761" name="object 35"/>
          <p:cNvSpPr txBox="1">
            <a:spLocks noChangeArrowheads="1"/>
          </p:cNvSpPr>
          <p:nvPr/>
        </p:nvSpPr>
        <p:spPr bwMode="auto">
          <a:xfrm>
            <a:off x="6002338" y="5156200"/>
            <a:ext cx="185737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2400">
                <a:latin typeface="Symbol" pitchFamily="18" charset="2"/>
                <a:ea typeface="Symbol" pitchFamily="18" charset="2"/>
                <a:cs typeface="Symbol" pitchFamily="18" charset="2"/>
              </a:rPr>
              <a:t></a:t>
            </a:r>
          </a:p>
        </p:txBody>
      </p:sp>
      <p:sp>
        <p:nvSpPr>
          <p:cNvPr id="74762" name="object 36"/>
          <p:cNvSpPr txBox="1">
            <a:spLocks noChangeArrowheads="1"/>
          </p:cNvSpPr>
          <p:nvPr/>
        </p:nvSpPr>
        <p:spPr bwMode="auto">
          <a:xfrm>
            <a:off x="5572125" y="4979988"/>
            <a:ext cx="24606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2400" b="1">
                <a:solidFill>
                  <a:srgbClr val="FF0000"/>
                </a:solidFill>
                <a:cs typeface="Arial" charset="0"/>
              </a:rPr>
              <a:t>N</a:t>
            </a:r>
            <a:endParaRPr lang="en-US" sz="2400">
              <a:cs typeface="Arial" charset="0"/>
            </a:endParaRPr>
          </a:p>
        </p:txBody>
      </p:sp>
      <p:sp>
        <p:nvSpPr>
          <p:cNvPr id="74763" name="object 37"/>
          <p:cNvSpPr txBox="1">
            <a:spLocks noChangeArrowheads="1"/>
          </p:cNvSpPr>
          <p:nvPr/>
        </p:nvSpPr>
        <p:spPr bwMode="auto">
          <a:xfrm>
            <a:off x="7319963" y="4656138"/>
            <a:ext cx="2127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2400" b="1">
                <a:solidFill>
                  <a:srgbClr val="FF0000"/>
                </a:solidFill>
                <a:cs typeface="Arial" charset="0"/>
              </a:rPr>
              <a:t>L</a:t>
            </a:r>
            <a:endParaRPr lang="en-US" sz="24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593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reflection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449834"/>
            <a:ext cx="8124609" cy="48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90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6" y="132217"/>
            <a:ext cx="6664954" cy="495972"/>
          </a:xfrm>
          <a:prstGeom prst="rect">
            <a:avLst/>
          </a:prstGeom>
        </p:spPr>
        <p:txBody>
          <a:bodyPr vert="horz" wrap="square" lIns="0" tIns="33975" rIns="0" bIns="0" rtlCol="0" anchor="b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79" dirty="0"/>
              <a:t>Diffuse</a:t>
            </a:r>
            <a:r>
              <a:rPr spc="30" dirty="0"/>
              <a:t> </a:t>
            </a:r>
            <a:r>
              <a:rPr spc="-50" dirty="0"/>
              <a:t>(Lambertian)</a:t>
            </a:r>
            <a:r>
              <a:rPr spc="40" dirty="0"/>
              <a:t> </a:t>
            </a:r>
            <a:r>
              <a:rPr spc="-89" dirty="0"/>
              <a:t>reflection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4299" y="1421125"/>
            <a:ext cx="4002807" cy="4340033"/>
          </a:xfrm>
          <a:prstGeom prst="rect">
            <a:avLst/>
          </a:prstGeom>
        </p:spPr>
        <p:txBody>
          <a:bodyPr vert="horz" wrap="square" lIns="0" tIns="13842" rIns="0" bIns="0" rtlCol="0">
            <a:spAutoFit/>
          </a:bodyPr>
          <a:lstStyle/>
          <a:p>
            <a:pPr marL="75503" marR="60402">
              <a:lnSpc>
                <a:spcPct val="102600"/>
              </a:lnSpc>
              <a:spcBef>
                <a:spcPts val="109"/>
              </a:spcBef>
            </a:pPr>
            <a:r>
              <a:rPr sz="2180" spc="-79" dirty="0">
                <a:latin typeface="Tahoma"/>
                <a:cs typeface="Tahoma"/>
              </a:rPr>
              <a:t>When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40" dirty="0">
                <a:latin typeface="Tahoma"/>
                <a:cs typeface="Tahoma"/>
              </a:rPr>
              <a:t>light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59" dirty="0">
                <a:latin typeface="Tahoma"/>
                <a:cs typeface="Tahoma"/>
              </a:rPr>
              <a:t>hits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an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object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50" dirty="0">
                <a:latin typeface="Tahoma"/>
                <a:cs typeface="Tahoma"/>
              </a:rPr>
              <a:t>with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a </a:t>
            </a:r>
            <a:r>
              <a:rPr sz="2180" spc="-99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rough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99" dirty="0">
                <a:latin typeface="Tahoma"/>
                <a:cs typeface="Tahoma"/>
              </a:rPr>
              <a:t>surface,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30" dirty="0">
                <a:latin typeface="Tahoma"/>
                <a:cs typeface="Tahoma"/>
              </a:rPr>
              <a:t>it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is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reflected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50" dirty="0">
                <a:latin typeface="Tahoma"/>
                <a:cs typeface="Tahoma"/>
              </a:rPr>
              <a:t>in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40" dirty="0">
                <a:latin typeface="Tahoma"/>
                <a:cs typeface="Tahoma"/>
              </a:rPr>
              <a:t>all </a:t>
            </a:r>
            <a:r>
              <a:rPr sz="2180" spc="-644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directions</a:t>
            </a:r>
            <a:endParaRPr sz="2180">
              <a:latin typeface="Tahoma"/>
              <a:cs typeface="Tahoma"/>
            </a:endParaRPr>
          </a:p>
          <a:p>
            <a:pPr marL="624156" marR="103185" indent="-294461">
              <a:lnSpc>
                <a:spcPct val="102600"/>
              </a:lnSpc>
              <a:spcBef>
                <a:spcPts val="1189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625415" algn="l"/>
              </a:tabLst>
            </a:pPr>
            <a:r>
              <a:rPr sz="2180" spc="-50" dirty="0">
                <a:latin typeface="Tahoma"/>
                <a:cs typeface="Tahoma"/>
              </a:rPr>
              <a:t>Amount</a:t>
            </a:r>
            <a:r>
              <a:rPr sz="2180" spc="1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of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40" dirty="0">
                <a:latin typeface="Tahoma"/>
                <a:cs typeface="Tahoma"/>
              </a:rPr>
              <a:t>light</a:t>
            </a:r>
            <a:r>
              <a:rPr sz="2180" spc="10" dirty="0">
                <a:latin typeface="Tahoma"/>
                <a:cs typeface="Tahoma"/>
              </a:rPr>
              <a:t> </a:t>
            </a:r>
            <a:r>
              <a:rPr sz="2180" spc="-40" dirty="0">
                <a:latin typeface="Tahoma"/>
                <a:cs typeface="Tahoma"/>
              </a:rPr>
              <a:t>hitting</a:t>
            </a:r>
            <a:r>
              <a:rPr sz="2180" spc="1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the </a:t>
            </a:r>
            <a:r>
              <a:rPr sz="2180" spc="-69" dirty="0">
                <a:latin typeface="Tahoma"/>
                <a:cs typeface="Tahoma"/>
              </a:rPr>
              <a:t> </a:t>
            </a:r>
            <a:r>
              <a:rPr sz="2180" spc="-99" dirty="0">
                <a:latin typeface="Tahoma"/>
                <a:cs typeface="Tahoma"/>
              </a:rPr>
              <a:t>surface</a:t>
            </a:r>
            <a:r>
              <a:rPr sz="2180" spc="-89" dirty="0">
                <a:latin typeface="Tahoma"/>
                <a:cs typeface="Tahoma"/>
              </a:rPr>
              <a:t> </a:t>
            </a:r>
            <a:r>
              <a:rPr sz="2180" spc="-129" dirty="0">
                <a:latin typeface="Tahoma"/>
                <a:cs typeface="Tahoma"/>
              </a:rPr>
              <a:t>depends</a:t>
            </a:r>
            <a:r>
              <a:rPr sz="2180" spc="416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on</a:t>
            </a:r>
            <a:r>
              <a:rPr sz="2180" spc="466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the </a:t>
            </a:r>
            <a:r>
              <a:rPr sz="2180" spc="-79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angle </a:t>
            </a:r>
            <a:r>
              <a:rPr sz="2180" spc="-139" dirty="0">
                <a:latin typeface="Tahoma"/>
                <a:cs typeface="Tahoma"/>
              </a:rPr>
              <a:t>between</a:t>
            </a:r>
            <a:r>
              <a:rPr sz="2180" spc="-129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the </a:t>
            </a:r>
            <a:r>
              <a:rPr sz="2180" spc="-99" dirty="0">
                <a:latin typeface="Tahoma"/>
                <a:cs typeface="Tahoma"/>
              </a:rPr>
              <a:t>normal </a:t>
            </a:r>
            <a:r>
              <a:rPr sz="2180" spc="-89" dirty="0">
                <a:latin typeface="Tahoma"/>
                <a:cs typeface="Tahoma"/>
              </a:rPr>
              <a:t> vector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and</a:t>
            </a:r>
            <a:r>
              <a:rPr sz="2180" spc="3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the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incident </a:t>
            </a:r>
            <a:r>
              <a:rPr sz="2180" spc="-59" dirty="0">
                <a:latin typeface="Tahoma"/>
                <a:cs typeface="Tahoma"/>
              </a:rPr>
              <a:t> </a:t>
            </a:r>
            <a:r>
              <a:rPr sz="2180" spc="-89" dirty="0">
                <a:latin typeface="Tahoma"/>
                <a:cs typeface="Tahoma"/>
              </a:rPr>
              <a:t>vector</a:t>
            </a:r>
            <a:r>
              <a:rPr sz="2180" spc="1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of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the</a:t>
            </a:r>
            <a:r>
              <a:rPr sz="2180" spc="1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incoming</a:t>
            </a:r>
            <a:r>
              <a:rPr sz="2180" spc="10" dirty="0">
                <a:latin typeface="Tahoma"/>
                <a:cs typeface="Tahoma"/>
              </a:rPr>
              <a:t> </a:t>
            </a:r>
            <a:r>
              <a:rPr sz="2180" spc="-50" dirty="0">
                <a:latin typeface="Tahoma"/>
                <a:cs typeface="Tahoma"/>
              </a:rPr>
              <a:t>light.</a:t>
            </a:r>
            <a:endParaRPr sz="2180">
              <a:latin typeface="Tahoma"/>
              <a:cs typeface="Tahoma"/>
            </a:endParaRPr>
          </a:p>
          <a:p>
            <a:pPr marL="624156" marR="229025" indent="-294461">
              <a:lnSpc>
                <a:spcPct val="102600"/>
              </a:lnSpc>
              <a:spcBef>
                <a:spcPts val="198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625415" algn="l"/>
              </a:tabLst>
            </a:pPr>
            <a:r>
              <a:rPr sz="2180" spc="-40" dirty="0">
                <a:latin typeface="Tahoma"/>
                <a:cs typeface="Tahoma"/>
              </a:rPr>
              <a:t>The</a:t>
            </a:r>
            <a:r>
              <a:rPr sz="2180" dirty="0">
                <a:latin typeface="Tahoma"/>
                <a:cs typeface="Tahoma"/>
              </a:rPr>
              <a:t> </a:t>
            </a:r>
            <a:r>
              <a:rPr sz="2180" spc="-99" dirty="0">
                <a:latin typeface="Tahoma"/>
                <a:cs typeface="Tahoma"/>
              </a:rPr>
              <a:t>larger</a:t>
            </a:r>
            <a:r>
              <a:rPr sz="2180" spc="1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the</a:t>
            </a:r>
            <a:r>
              <a:rPr sz="218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angle</a:t>
            </a:r>
            <a:r>
              <a:rPr sz="218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(up</a:t>
            </a:r>
            <a:r>
              <a:rPr sz="2180" spc="10" dirty="0">
                <a:latin typeface="Tahoma"/>
                <a:cs typeface="Tahoma"/>
              </a:rPr>
              <a:t> </a:t>
            </a:r>
            <a:r>
              <a:rPr sz="2180" spc="-30" dirty="0">
                <a:latin typeface="Tahoma"/>
                <a:cs typeface="Tahoma"/>
              </a:rPr>
              <a:t>to </a:t>
            </a:r>
            <a:r>
              <a:rPr sz="2180" spc="-644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90</a:t>
            </a:r>
            <a:r>
              <a:rPr sz="2180" spc="10" dirty="0">
                <a:latin typeface="Tahoma"/>
                <a:cs typeface="Tahoma"/>
              </a:rPr>
              <a:t> </a:t>
            </a:r>
            <a:r>
              <a:rPr sz="2180" spc="-129" dirty="0">
                <a:latin typeface="Tahoma"/>
                <a:cs typeface="Tahoma"/>
              </a:rPr>
              <a:t>degrees),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the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larger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the </a:t>
            </a:r>
            <a:r>
              <a:rPr sz="2180" spc="-69" dirty="0">
                <a:latin typeface="Tahoma"/>
                <a:cs typeface="Tahoma"/>
              </a:rPr>
              <a:t> </a:t>
            </a:r>
            <a:r>
              <a:rPr sz="2180" spc="-139" dirty="0">
                <a:latin typeface="Tahoma"/>
                <a:cs typeface="Tahoma"/>
              </a:rPr>
              <a:t>area</a:t>
            </a:r>
            <a:r>
              <a:rPr sz="2180" spc="-129" dirty="0">
                <a:latin typeface="Tahoma"/>
                <a:cs typeface="Tahoma"/>
              </a:rPr>
              <a:t> </a:t>
            </a:r>
            <a:r>
              <a:rPr sz="2180" spc="-79" dirty="0">
                <a:latin typeface="Tahoma"/>
                <a:cs typeface="Tahoma"/>
              </a:rPr>
              <a:t>the </a:t>
            </a:r>
            <a:r>
              <a:rPr sz="2180" spc="-69" dirty="0">
                <a:latin typeface="Tahoma"/>
                <a:cs typeface="Tahoma"/>
              </a:rPr>
              <a:t>incident </a:t>
            </a:r>
            <a:r>
              <a:rPr sz="2180" spc="-40" dirty="0">
                <a:latin typeface="Tahoma"/>
                <a:cs typeface="Tahoma"/>
              </a:rPr>
              <a:t>light </a:t>
            </a:r>
            <a:r>
              <a:rPr sz="2180" spc="-79" dirty="0">
                <a:latin typeface="Tahoma"/>
                <a:cs typeface="Tahoma"/>
              </a:rPr>
              <a:t>is </a:t>
            </a:r>
            <a:r>
              <a:rPr sz="2180" spc="-69" dirty="0">
                <a:latin typeface="Tahoma"/>
                <a:cs typeface="Tahoma"/>
              </a:rPr>
              <a:t> </a:t>
            </a:r>
            <a:r>
              <a:rPr sz="2180" spc="-129" dirty="0">
                <a:latin typeface="Tahoma"/>
                <a:cs typeface="Tahoma"/>
              </a:rPr>
              <a:t>spread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over</a:t>
            </a:r>
            <a:endParaRPr sz="218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0" y="969524"/>
            <a:ext cx="1812000" cy="17782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8163" y="3033289"/>
            <a:ext cx="3236603" cy="6523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2336" y="4622872"/>
            <a:ext cx="2370188" cy="16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84659"/>
      </p:ext>
    </p:extLst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6" y="132217"/>
            <a:ext cx="5064753" cy="495972"/>
          </a:xfrm>
          <a:prstGeom prst="rect">
            <a:avLst/>
          </a:prstGeom>
        </p:spPr>
        <p:txBody>
          <a:bodyPr vert="horz" wrap="square" lIns="0" tIns="33975" rIns="0" bIns="0" rtlCol="0" anchor="b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79" dirty="0"/>
              <a:t>Diffuse</a:t>
            </a:r>
            <a:r>
              <a:rPr spc="-20" dirty="0"/>
              <a:t> </a:t>
            </a:r>
            <a:r>
              <a:rPr spc="-79" dirty="0"/>
              <a:t>reflection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4298" y="1893004"/>
            <a:ext cx="4323686" cy="2611358"/>
          </a:xfrm>
          <a:prstGeom prst="rect">
            <a:avLst/>
          </a:prstGeom>
        </p:spPr>
        <p:txBody>
          <a:bodyPr vert="horz" wrap="square" lIns="0" tIns="184977" rIns="0" bIns="0" rtlCol="0">
            <a:spAutoFit/>
          </a:bodyPr>
          <a:lstStyle/>
          <a:p>
            <a:pPr marL="75503">
              <a:spcBef>
                <a:spcPts val="1457"/>
              </a:spcBef>
            </a:pPr>
            <a:r>
              <a:rPr sz="2180" i="1" spc="-10" dirty="0">
                <a:latin typeface="Arial"/>
                <a:cs typeface="Arial"/>
              </a:rPr>
              <a:t>I</a:t>
            </a:r>
            <a:r>
              <a:rPr sz="2180" i="1" spc="168" dirty="0">
                <a:latin typeface="Arial"/>
                <a:cs typeface="Arial"/>
              </a:rPr>
              <a:t> </a:t>
            </a:r>
            <a:r>
              <a:rPr sz="2180" spc="89" dirty="0">
                <a:latin typeface="Tahoma"/>
                <a:cs typeface="Tahoma"/>
              </a:rPr>
              <a:t>=</a:t>
            </a:r>
            <a:r>
              <a:rPr sz="2180" spc="-79" dirty="0">
                <a:latin typeface="Tahoma"/>
                <a:cs typeface="Tahoma"/>
              </a:rPr>
              <a:t> </a:t>
            </a:r>
            <a:r>
              <a:rPr sz="2180" i="1" spc="-20" dirty="0" err="1" smtClean="0">
                <a:latin typeface="Arial"/>
                <a:cs typeface="Arial"/>
              </a:rPr>
              <a:t>I</a:t>
            </a:r>
            <a:r>
              <a:rPr lang="en-US" sz="2378" i="1" spc="222" baseline="-10416" dirty="0" err="1">
                <a:latin typeface="Arial"/>
                <a:cs typeface="Arial"/>
              </a:rPr>
              <a:t>a</a:t>
            </a:r>
            <a:r>
              <a:rPr sz="2180" i="1" spc="-50" dirty="0" err="1" smtClean="0">
                <a:latin typeface="Arial"/>
                <a:cs typeface="Arial"/>
              </a:rPr>
              <a:t>k</a:t>
            </a:r>
            <a:r>
              <a:rPr lang="en-US" sz="2378" i="1" spc="-30" baseline="-13888" dirty="0" err="1">
                <a:latin typeface="Arial"/>
                <a:cs typeface="Arial"/>
              </a:rPr>
              <a:t>a</a:t>
            </a:r>
            <a:r>
              <a:rPr sz="2378" i="1" spc="238" baseline="-13888" dirty="0" smtClean="0">
                <a:latin typeface="Arial"/>
                <a:cs typeface="Arial"/>
              </a:rPr>
              <a:t> </a:t>
            </a:r>
            <a:r>
              <a:rPr sz="2180" spc="-99" dirty="0">
                <a:latin typeface="Tahoma"/>
                <a:cs typeface="Tahoma"/>
              </a:rPr>
              <a:t>cos</a:t>
            </a:r>
            <a:r>
              <a:rPr sz="2180" spc="-317" dirty="0">
                <a:latin typeface="Tahoma"/>
                <a:cs typeface="Tahoma"/>
              </a:rPr>
              <a:t> </a:t>
            </a:r>
            <a:r>
              <a:rPr sz="2180" i="1" spc="-208" dirty="0">
                <a:latin typeface="Calibri"/>
                <a:cs typeface="Calibri"/>
              </a:rPr>
              <a:t>θ</a:t>
            </a:r>
            <a:endParaRPr sz="2180" dirty="0">
              <a:latin typeface="Calibri"/>
              <a:cs typeface="Calibri"/>
            </a:endParaRPr>
          </a:p>
          <a:p>
            <a:pPr marL="1293614" algn="just">
              <a:spcBef>
                <a:spcPts val="1248"/>
              </a:spcBef>
            </a:pPr>
            <a:r>
              <a:rPr sz="2180" i="1" spc="-20" dirty="0" err="1" smtClean="0">
                <a:solidFill>
                  <a:srgbClr val="3333B2"/>
                </a:solidFill>
                <a:latin typeface="Arial"/>
                <a:cs typeface="Arial"/>
              </a:rPr>
              <a:t>I</a:t>
            </a:r>
            <a:r>
              <a:rPr lang="en-US" sz="2378" i="1" spc="-30" baseline="-10416" dirty="0" err="1" smtClean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lang="en-US" sz="2378" i="1" spc="-30" dirty="0" smtClean="0">
                <a:solidFill>
                  <a:srgbClr val="3333B2"/>
                </a:solidFill>
                <a:latin typeface="Arial"/>
                <a:cs typeface="Arial"/>
              </a:rPr>
              <a:t> = </a:t>
            </a:r>
            <a:r>
              <a:rPr sz="2378" i="1" spc="489" baseline="-10416" dirty="0" smtClean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2180" spc="-30" dirty="0">
                <a:latin typeface="Tahoma"/>
                <a:cs typeface="Tahoma"/>
              </a:rPr>
              <a:t>Light</a:t>
            </a:r>
            <a:r>
              <a:rPr sz="2180" spc="-10" dirty="0">
                <a:latin typeface="Tahoma"/>
                <a:cs typeface="Tahoma"/>
              </a:rPr>
              <a:t> </a:t>
            </a:r>
            <a:r>
              <a:rPr sz="2180" spc="-69" dirty="0">
                <a:latin typeface="Tahoma"/>
                <a:cs typeface="Tahoma"/>
              </a:rPr>
              <a:t>intensity</a:t>
            </a:r>
            <a:endParaRPr sz="2180" dirty="0">
              <a:latin typeface="Tahoma"/>
              <a:cs typeface="Tahoma"/>
            </a:endParaRPr>
          </a:p>
          <a:p>
            <a:pPr marL="1638408" marR="60402" indent="-274327" algn="just">
              <a:lnSpc>
                <a:spcPct val="102600"/>
              </a:lnSpc>
              <a:spcBef>
                <a:spcPts val="595"/>
              </a:spcBef>
            </a:pPr>
            <a:r>
              <a:rPr lang="el-GR" sz="2180" i="1" spc="-208" dirty="0" smtClean="0">
                <a:solidFill>
                  <a:srgbClr val="3333B2"/>
                </a:solidFill>
                <a:latin typeface="Calibri"/>
                <a:cs typeface="Calibri"/>
              </a:rPr>
              <a:t>Θ</a:t>
            </a:r>
            <a:r>
              <a:rPr lang="en-US" sz="2180" i="1" spc="-208" dirty="0" smtClean="0">
                <a:solidFill>
                  <a:srgbClr val="3333B2"/>
                </a:solidFill>
                <a:latin typeface="Calibri"/>
                <a:cs typeface="Calibri"/>
              </a:rPr>
              <a:t> = </a:t>
            </a:r>
            <a:r>
              <a:rPr sz="2180" i="1" spc="-198" dirty="0" smtClean="0">
                <a:solidFill>
                  <a:srgbClr val="3333B2"/>
                </a:solidFill>
                <a:latin typeface="Calibri"/>
                <a:cs typeface="Calibri"/>
              </a:rPr>
              <a:t> </a:t>
            </a:r>
            <a:r>
              <a:rPr sz="2180" spc="-59" dirty="0">
                <a:latin typeface="Tahoma"/>
                <a:cs typeface="Tahoma"/>
              </a:rPr>
              <a:t>Angle </a:t>
            </a:r>
            <a:r>
              <a:rPr sz="2180" spc="-139" dirty="0">
                <a:latin typeface="Tahoma"/>
                <a:cs typeface="Tahoma"/>
              </a:rPr>
              <a:t>between </a:t>
            </a:r>
            <a:r>
              <a:rPr sz="2180" spc="-99" dirty="0">
                <a:latin typeface="Tahoma"/>
                <a:cs typeface="Tahoma"/>
              </a:rPr>
              <a:t>normal </a:t>
            </a:r>
            <a:r>
              <a:rPr sz="2180" spc="-89" dirty="0">
                <a:latin typeface="Tahoma"/>
                <a:cs typeface="Tahoma"/>
              </a:rPr>
              <a:t> vector </a:t>
            </a:r>
            <a:r>
              <a:rPr sz="2180" spc="-109" dirty="0">
                <a:latin typeface="Tahoma"/>
                <a:cs typeface="Tahoma"/>
              </a:rPr>
              <a:t>and </a:t>
            </a:r>
            <a:r>
              <a:rPr sz="2180" spc="-69" dirty="0">
                <a:latin typeface="Tahoma"/>
                <a:cs typeface="Tahoma"/>
              </a:rPr>
              <a:t>direction </a:t>
            </a:r>
            <a:r>
              <a:rPr sz="2180" spc="-30" dirty="0">
                <a:latin typeface="Tahoma"/>
                <a:cs typeface="Tahoma"/>
              </a:rPr>
              <a:t>to </a:t>
            </a:r>
            <a:r>
              <a:rPr sz="2180" spc="-654" dirty="0">
                <a:latin typeface="Tahoma"/>
                <a:cs typeface="Tahoma"/>
              </a:rPr>
              <a:t> </a:t>
            </a:r>
            <a:r>
              <a:rPr sz="2180" spc="-40" dirty="0">
                <a:latin typeface="Tahoma"/>
                <a:cs typeface="Tahoma"/>
              </a:rPr>
              <a:t>light</a:t>
            </a:r>
            <a:r>
              <a:rPr sz="2180" spc="20" dirty="0">
                <a:latin typeface="Tahoma"/>
                <a:cs typeface="Tahoma"/>
              </a:rPr>
              <a:t> </a:t>
            </a:r>
            <a:r>
              <a:rPr sz="2180" spc="-109" dirty="0">
                <a:latin typeface="Tahoma"/>
                <a:cs typeface="Tahoma"/>
              </a:rPr>
              <a:t>source</a:t>
            </a:r>
            <a:endParaRPr sz="2180" dirty="0">
              <a:latin typeface="Tahoma"/>
              <a:cs typeface="Tahoma"/>
            </a:endParaRPr>
          </a:p>
          <a:p>
            <a:pPr marL="1226920" algn="just">
              <a:spcBef>
                <a:spcPts val="664"/>
              </a:spcBef>
            </a:pPr>
            <a:r>
              <a:rPr lang="en-US" sz="2180" i="1" spc="-30" dirty="0" err="1" smtClean="0">
                <a:solidFill>
                  <a:srgbClr val="3333B2"/>
                </a:solidFill>
                <a:latin typeface="Arial"/>
                <a:cs typeface="Arial"/>
              </a:rPr>
              <a:t>K</a:t>
            </a:r>
            <a:r>
              <a:rPr lang="en-US" sz="2378" i="1" spc="-44" baseline="-13888" dirty="0" err="1" smtClean="0">
                <a:solidFill>
                  <a:srgbClr val="3333B2"/>
                </a:solidFill>
                <a:latin typeface="Arial"/>
                <a:cs typeface="Arial"/>
              </a:rPr>
              <a:t>a</a:t>
            </a:r>
            <a:r>
              <a:rPr lang="en-US" sz="2378" i="1" spc="-44" dirty="0" smtClean="0">
                <a:solidFill>
                  <a:srgbClr val="3333B2"/>
                </a:solidFill>
                <a:latin typeface="Arial"/>
                <a:cs typeface="Arial"/>
              </a:rPr>
              <a:t> = </a:t>
            </a:r>
            <a:r>
              <a:rPr sz="2378" i="1" spc="595" baseline="-13888" dirty="0" smtClean="0">
                <a:solidFill>
                  <a:srgbClr val="3333B2"/>
                </a:solidFill>
                <a:latin typeface="Arial"/>
                <a:cs typeface="Arial"/>
              </a:rPr>
              <a:t> </a:t>
            </a:r>
            <a:r>
              <a:rPr sz="2180" spc="-69" dirty="0">
                <a:latin typeface="Tahoma"/>
                <a:cs typeface="Tahoma"/>
              </a:rPr>
              <a:t>Diffuse</a:t>
            </a:r>
            <a:r>
              <a:rPr sz="2180" spc="-20" dirty="0">
                <a:latin typeface="Tahoma"/>
                <a:cs typeface="Tahoma"/>
              </a:rPr>
              <a:t> </a:t>
            </a:r>
            <a:r>
              <a:rPr sz="2180" spc="-59" dirty="0">
                <a:latin typeface="Tahoma"/>
                <a:cs typeface="Tahoma"/>
              </a:rPr>
              <a:t>reflectivity</a:t>
            </a:r>
            <a:endParaRPr sz="218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3138" y="535125"/>
            <a:ext cx="1812022" cy="18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5572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smtClean="0"/>
              <a:t>curve cont.…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48600" cy="487375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 smtClean="0"/>
              <a:t>3. Parametric Curves:- </a:t>
            </a:r>
            <a:r>
              <a:rPr lang="en-US" dirty="0" smtClean="0"/>
              <a:t>Parametric </a:t>
            </a:r>
            <a:r>
              <a:rPr lang="en-US" dirty="0"/>
              <a:t>curves are the curves which have parametric values. Practically parametric curves are mostly used. The form of a two-dimensional parametric curve is:</a:t>
            </a:r>
          </a:p>
          <a:p>
            <a:pPr marL="0" indent="0" algn="just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P(t</a:t>
            </a:r>
            <a:r>
              <a:rPr lang="en-US" b="1" dirty="0"/>
              <a:t>) </a:t>
            </a:r>
            <a:r>
              <a:rPr lang="en-US" b="1" dirty="0" smtClean="0"/>
              <a:t>= </a:t>
            </a:r>
            <a:r>
              <a:rPr lang="en-US" b="1" dirty="0"/>
              <a:t>f(t), g(t) </a:t>
            </a: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or </a:t>
            </a:r>
          </a:p>
          <a:p>
            <a:pPr marL="0" indent="0" algn="ctr">
              <a:buNone/>
            </a:pPr>
            <a:r>
              <a:rPr lang="en-US" b="1" dirty="0" smtClean="0"/>
              <a:t>P(t</a:t>
            </a:r>
            <a:r>
              <a:rPr lang="en-US" b="1" dirty="0"/>
              <a:t>) = x(t), y(t)</a:t>
            </a: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The </a:t>
            </a:r>
            <a:r>
              <a:rPr lang="en-US" dirty="0"/>
              <a:t>functions f and g become the (x, y) coordinates of any point on the curve, and the points are obtained when the parameter t is varied over a certain interval [a, b], normally [0, 1].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810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6" y="132217"/>
            <a:ext cx="6741154" cy="495972"/>
          </a:xfrm>
          <a:prstGeom prst="rect">
            <a:avLst/>
          </a:prstGeom>
        </p:spPr>
        <p:txBody>
          <a:bodyPr vert="horz" wrap="square" lIns="0" tIns="33975" rIns="0" bIns="0" rtlCol="0" anchor="b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89" dirty="0"/>
              <a:t>Specular</a:t>
            </a:r>
            <a:r>
              <a:rPr spc="-20" dirty="0"/>
              <a:t> </a:t>
            </a:r>
            <a:r>
              <a:rPr spc="-79" dirty="0"/>
              <a:t>reflection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3064" y="1069717"/>
            <a:ext cx="7839935" cy="769145"/>
          </a:xfrm>
          <a:prstGeom prst="rect">
            <a:avLst/>
          </a:prstGeom>
        </p:spPr>
        <p:txBody>
          <a:bodyPr vert="horz" wrap="square" lIns="0" tIns="59142" rIns="0" bIns="0" rtlCol="0">
            <a:spAutoFit/>
          </a:bodyPr>
          <a:lstStyle/>
          <a:p>
            <a:pPr marL="343538" indent="-294461">
              <a:spcBef>
                <a:spcPts val="466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344796" algn="l"/>
              </a:tabLst>
            </a:pPr>
            <a:r>
              <a:rPr sz="2180" spc="-30" dirty="0">
                <a:latin typeface="+mj-lt"/>
                <a:cs typeface="Tahoma"/>
              </a:rPr>
              <a:t>Direct</a:t>
            </a:r>
            <a:r>
              <a:rPr sz="2180" spc="30" dirty="0">
                <a:latin typeface="+mj-lt"/>
                <a:cs typeface="Tahoma"/>
              </a:rPr>
              <a:t> </a:t>
            </a:r>
            <a:r>
              <a:rPr sz="2180" spc="-89" dirty="0">
                <a:latin typeface="+mj-lt"/>
                <a:cs typeface="Tahoma"/>
              </a:rPr>
              <a:t>reflections</a:t>
            </a:r>
            <a:r>
              <a:rPr sz="2180" spc="40" dirty="0">
                <a:latin typeface="+mj-lt"/>
                <a:cs typeface="Tahoma"/>
              </a:rPr>
              <a:t> </a:t>
            </a:r>
            <a:r>
              <a:rPr sz="2180" spc="-69" dirty="0">
                <a:latin typeface="+mj-lt"/>
                <a:cs typeface="Tahoma"/>
              </a:rPr>
              <a:t>of</a:t>
            </a:r>
            <a:r>
              <a:rPr sz="2180" spc="50" dirty="0">
                <a:latin typeface="+mj-lt"/>
                <a:cs typeface="Tahoma"/>
              </a:rPr>
              <a:t> </a:t>
            </a:r>
            <a:r>
              <a:rPr sz="2180" spc="-79" dirty="0">
                <a:latin typeface="+mj-lt"/>
                <a:cs typeface="Tahoma"/>
              </a:rPr>
              <a:t>the</a:t>
            </a:r>
            <a:r>
              <a:rPr sz="2180" spc="40" dirty="0">
                <a:latin typeface="+mj-lt"/>
                <a:cs typeface="Tahoma"/>
              </a:rPr>
              <a:t> </a:t>
            </a:r>
            <a:r>
              <a:rPr sz="2180" spc="-40" dirty="0">
                <a:latin typeface="+mj-lt"/>
                <a:cs typeface="Tahoma"/>
              </a:rPr>
              <a:t>light</a:t>
            </a:r>
            <a:r>
              <a:rPr sz="2180" spc="40" dirty="0">
                <a:latin typeface="+mj-lt"/>
                <a:cs typeface="Tahoma"/>
              </a:rPr>
              <a:t> </a:t>
            </a:r>
            <a:r>
              <a:rPr sz="2180" spc="-109" dirty="0">
                <a:latin typeface="+mj-lt"/>
                <a:cs typeface="Tahoma"/>
              </a:rPr>
              <a:t>source</a:t>
            </a:r>
            <a:r>
              <a:rPr sz="2180" spc="40" dirty="0">
                <a:latin typeface="+mj-lt"/>
                <a:cs typeface="Tahoma"/>
              </a:rPr>
              <a:t> </a:t>
            </a:r>
            <a:r>
              <a:rPr sz="2180" spc="-79" dirty="0">
                <a:latin typeface="+mj-lt"/>
                <a:cs typeface="Tahoma"/>
              </a:rPr>
              <a:t>off</a:t>
            </a:r>
            <a:r>
              <a:rPr sz="2180" spc="50" dirty="0">
                <a:latin typeface="+mj-lt"/>
                <a:cs typeface="Tahoma"/>
              </a:rPr>
              <a:t> </a:t>
            </a:r>
            <a:r>
              <a:rPr sz="2180" spc="-69" dirty="0">
                <a:latin typeface="+mj-lt"/>
                <a:cs typeface="Tahoma"/>
              </a:rPr>
              <a:t>of</a:t>
            </a:r>
            <a:r>
              <a:rPr sz="2180" spc="40" dirty="0">
                <a:latin typeface="+mj-lt"/>
                <a:cs typeface="Tahoma"/>
              </a:rPr>
              <a:t> </a:t>
            </a:r>
            <a:r>
              <a:rPr sz="2180" spc="-109" dirty="0">
                <a:latin typeface="+mj-lt"/>
                <a:cs typeface="Tahoma"/>
              </a:rPr>
              <a:t>a</a:t>
            </a:r>
            <a:r>
              <a:rPr sz="2180" spc="50" dirty="0">
                <a:latin typeface="+mj-lt"/>
                <a:cs typeface="Tahoma"/>
              </a:rPr>
              <a:t> </a:t>
            </a:r>
            <a:r>
              <a:rPr sz="2180" spc="-89" dirty="0">
                <a:latin typeface="+mj-lt"/>
                <a:cs typeface="Tahoma"/>
              </a:rPr>
              <a:t>shiny</a:t>
            </a:r>
            <a:r>
              <a:rPr sz="2180" spc="40" dirty="0">
                <a:latin typeface="+mj-lt"/>
                <a:cs typeface="Tahoma"/>
              </a:rPr>
              <a:t> </a:t>
            </a:r>
            <a:r>
              <a:rPr sz="2180" spc="-99" dirty="0">
                <a:latin typeface="+mj-lt"/>
                <a:cs typeface="Tahoma"/>
              </a:rPr>
              <a:t>surface</a:t>
            </a:r>
            <a:endParaRPr sz="2180" dirty="0">
              <a:latin typeface="+mj-lt"/>
              <a:cs typeface="Tahoma"/>
            </a:endParaRPr>
          </a:p>
          <a:p>
            <a:pPr marL="343538" indent="-294461">
              <a:spcBef>
                <a:spcPts val="268"/>
              </a:spcBef>
              <a:buClr>
                <a:srgbClr val="3333B2"/>
              </a:buClr>
              <a:buSzPct val="72727"/>
              <a:buFont typeface="Lucida Sans Unicode"/>
              <a:buChar char="►"/>
              <a:tabLst>
                <a:tab pos="344796" algn="l"/>
              </a:tabLst>
            </a:pPr>
            <a:r>
              <a:rPr sz="2180" spc="-59" dirty="0">
                <a:latin typeface="+mj-lt"/>
                <a:cs typeface="Tahoma"/>
              </a:rPr>
              <a:t>Smooth</a:t>
            </a:r>
            <a:r>
              <a:rPr sz="2180" spc="-30" dirty="0">
                <a:latin typeface="+mj-lt"/>
                <a:cs typeface="Tahoma"/>
              </a:rPr>
              <a:t> </a:t>
            </a:r>
            <a:r>
              <a:rPr sz="2180" spc="-109" dirty="0">
                <a:latin typeface="+mj-lt"/>
                <a:cs typeface="Tahoma"/>
              </a:rPr>
              <a:t>surfaces</a:t>
            </a:r>
            <a:endParaRPr sz="2180" dirty="0">
              <a:latin typeface="+mj-lt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7888" y="2248438"/>
            <a:ext cx="3623967" cy="36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1996"/>
      </p:ext>
    </p:extLst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5" y="132217"/>
            <a:ext cx="5445589" cy="495972"/>
          </a:xfrm>
          <a:prstGeom prst="rect">
            <a:avLst/>
          </a:prstGeom>
        </p:spPr>
        <p:txBody>
          <a:bodyPr vert="horz" wrap="square" lIns="0" tIns="33975" rIns="0" bIns="0" rtlCol="0" anchor="b">
            <a:spAutoFit/>
          </a:bodyPr>
          <a:lstStyle/>
          <a:p>
            <a:pPr marL="25168">
              <a:spcBef>
                <a:spcPts val="268"/>
              </a:spcBef>
            </a:pPr>
            <a:r>
              <a:rPr spc="-89" dirty="0"/>
              <a:t>Specular</a:t>
            </a:r>
            <a:r>
              <a:rPr spc="-20" dirty="0"/>
              <a:t> </a:t>
            </a:r>
            <a:r>
              <a:rPr spc="-79" dirty="0"/>
              <a:t>reflection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3456" y="1266083"/>
            <a:ext cx="4528797" cy="5513626"/>
          </a:xfrm>
          <a:prstGeom prst="rect">
            <a:avLst/>
          </a:prstGeom>
        </p:spPr>
        <p:txBody>
          <a:bodyPr vert="horz" wrap="square" lIns="0" tIns="184977" rIns="0" bIns="0" rtlCol="0">
            <a:spAutoFit/>
          </a:bodyPr>
          <a:lstStyle/>
          <a:p>
            <a:pPr marL="75503">
              <a:spcBef>
                <a:spcPts val="1457"/>
              </a:spcBef>
            </a:pPr>
            <a:r>
              <a:rPr sz="2180" i="1" spc="-10" dirty="0">
                <a:latin typeface="+mj-lt"/>
                <a:cs typeface="Arial"/>
              </a:rPr>
              <a:t>I</a:t>
            </a:r>
            <a:r>
              <a:rPr sz="2180" i="1" spc="129" dirty="0">
                <a:latin typeface="+mj-lt"/>
                <a:cs typeface="Arial"/>
              </a:rPr>
              <a:t> </a:t>
            </a:r>
            <a:r>
              <a:rPr sz="2180" spc="89" dirty="0">
                <a:latin typeface="+mj-lt"/>
                <a:cs typeface="Tahoma"/>
              </a:rPr>
              <a:t>=</a:t>
            </a:r>
            <a:r>
              <a:rPr sz="2180" spc="-109" dirty="0">
                <a:latin typeface="+mj-lt"/>
                <a:cs typeface="Tahoma"/>
              </a:rPr>
              <a:t> </a:t>
            </a:r>
            <a:r>
              <a:rPr sz="2180" i="1" spc="-20" dirty="0" err="1" smtClean="0">
                <a:latin typeface="+mj-lt"/>
                <a:cs typeface="Arial"/>
              </a:rPr>
              <a:t>I</a:t>
            </a:r>
            <a:r>
              <a:rPr lang="en-US" sz="2378" i="1" spc="-30" baseline="-10416" dirty="0" err="1">
                <a:latin typeface="+mj-lt"/>
                <a:cs typeface="Arial"/>
              </a:rPr>
              <a:t>a</a:t>
            </a:r>
            <a:r>
              <a:rPr sz="2180" i="1" spc="-20" dirty="0" err="1" smtClean="0">
                <a:latin typeface="+mj-lt"/>
                <a:cs typeface="Arial"/>
              </a:rPr>
              <a:t>k</a:t>
            </a:r>
            <a:r>
              <a:rPr lang="en-US" sz="2378" i="1" spc="-30" baseline="-10416" dirty="0" err="1">
                <a:latin typeface="+mj-lt"/>
                <a:cs typeface="Arial"/>
              </a:rPr>
              <a:t>a</a:t>
            </a:r>
            <a:r>
              <a:rPr sz="2378" i="1" spc="162" baseline="-10416" dirty="0" smtClean="0">
                <a:latin typeface="+mj-lt"/>
                <a:cs typeface="Arial"/>
              </a:rPr>
              <a:t> </a:t>
            </a:r>
            <a:r>
              <a:rPr sz="2180" spc="-79" dirty="0">
                <a:latin typeface="+mj-lt"/>
                <a:cs typeface="Tahoma"/>
              </a:rPr>
              <a:t>cos</a:t>
            </a:r>
            <a:r>
              <a:rPr sz="2378" i="1" spc="-119" baseline="27777" dirty="0">
                <a:latin typeface="+mj-lt"/>
                <a:cs typeface="Arial"/>
              </a:rPr>
              <a:t>n</a:t>
            </a:r>
            <a:r>
              <a:rPr sz="2378" i="1" spc="14" baseline="27777" dirty="0">
                <a:latin typeface="+mj-lt"/>
                <a:cs typeface="Arial"/>
              </a:rPr>
              <a:t> </a:t>
            </a:r>
            <a:r>
              <a:rPr sz="2180" i="1" spc="149" dirty="0">
                <a:latin typeface="+mj-lt"/>
                <a:cs typeface="Calibri"/>
              </a:rPr>
              <a:t>α</a:t>
            </a:r>
            <a:endParaRPr sz="2180" dirty="0">
              <a:latin typeface="+mj-lt"/>
              <a:cs typeface="Calibri"/>
            </a:endParaRPr>
          </a:p>
          <a:p>
            <a:pPr marL="1293614">
              <a:spcBef>
                <a:spcPts val="1248"/>
              </a:spcBef>
            </a:pPr>
            <a:r>
              <a:rPr sz="2180" i="1" spc="-20" dirty="0" err="1" smtClean="0">
                <a:solidFill>
                  <a:srgbClr val="3333B2"/>
                </a:solidFill>
                <a:latin typeface="+mj-lt"/>
                <a:cs typeface="Arial"/>
              </a:rPr>
              <a:t>I</a:t>
            </a:r>
            <a:r>
              <a:rPr lang="en-US" sz="2378" i="1" spc="-30" baseline="-10416" dirty="0" err="1">
                <a:solidFill>
                  <a:srgbClr val="3333B2"/>
                </a:solidFill>
                <a:latin typeface="+mj-lt"/>
                <a:cs typeface="Arial"/>
              </a:rPr>
              <a:t>a</a:t>
            </a:r>
            <a:r>
              <a:rPr sz="2378" i="1" spc="489" baseline="-10416" dirty="0" smtClean="0">
                <a:solidFill>
                  <a:srgbClr val="3333B2"/>
                </a:solidFill>
                <a:latin typeface="+mj-lt"/>
                <a:cs typeface="Arial"/>
              </a:rPr>
              <a:t> </a:t>
            </a:r>
            <a:r>
              <a:rPr sz="2180" spc="-30" dirty="0">
                <a:latin typeface="+mj-lt"/>
                <a:cs typeface="Tahoma"/>
              </a:rPr>
              <a:t>Light</a:t>
            </a:r>
            <a:r>
              <a:rPr sz="2180" spc="-10" dirty="0">
                <a:latin typeface="+mj-lt"/>
                <a:cs typeface="Tahoma"/>
              </a:rPr>
              <a:t> </a:t>
            </a:r>
            <a:r>
              <a:rPr sz="2180" spc="-69" dirty="0">
                <a:latin typeface="+mj-lt"/>
                <a:cs typeface="Tahoma"/>
              </a:rPr>
              <a:t>intensity</a:t>
            </a:r>
            <a:endParaRPr sz="2180" dirty="0">
              <a:latin typeface="+mj-lt"/>
              <a:cs typeface="Tahoma"/>
            </a:endParaRPr>
          </a:p>
          <a:p>
            <a:pPr marL="1638408" marR="60402" indent="-314595">
              <a:lnSpc>
                <a:spcPct val="102600"/>
              </a:lnSpc>
              <a:spcBef>
                <a:spcPts val="595"/>
              </a:spcBef>
            </a:pPr>
            <a:r>
              <a:rPr sz="2180" i="1" spc="149" dirty="0">
                <a:solidFill>
                  <a:srgbClr val="3333B2"/>
                </a:solidFill>
                <a:latin typeface="+mj-lt"/>
                <a:cs typeface="Calibri"/>
              </a:rPr>
              <a:t>α</a:t>
            </a:r>
            <a:r>
              <a:rPr sz="2180" i="1" spc="159" dirty="0">
                <a:solidFill>
                  <a:srgbClr val="3333B2"/>
                </a:solidFill>
                <a:latin typeface="+mj-lt"/>
                <a:cs typeface="Calibri"/>
              </a:rPr>
              <a:t> </a:t>
            </a:r>
            <a:r>
              <a:rPr lang="en-US" sz="2180" i="1" spc="159" dirty="0" smtClean="0">
                <a:solidFill>
                  <a:srgbClr val="3333B2"/>
                </a:solidFill>
                <a:latin typeface="+mj-lt"/>
                <a:cs typeface="Calibri"/>
              </a:rPr>
              <a:t>(viewing angle) </a:t>
            </a:r>
            <a:r>
              <a:rPr sz="2180" spc="-59" dirty="0" smtClean="0">
                <a:latin typeface="+mj-lt"/>
                <a:cs typeface="Tahoma"/>
              </a:rPr>
              <a:t>Angle </a:t>
            </a:r>
            <a:r>
              <a:rPr sz="2180" spc="-139" dirty="0">
                <a:latin typeface="+mj-lt"/>
                <a:cs typeface="Tahoma"/>
              </a:rPr>
              <a:t>between </a:t>
            </a:r>
            <a:r>
              <a:rPr sz="2180" spc="-69" dirty="0">
                <a:latin typeface="+mj-lt"/>
                <a:cs typeface="Tahoma"/>
              </a:rPr>
              <a:t>reflection </a:t>
            </a:r>
            <a:r>
              <a:rPr sz="2180" spc="-654" dirty="0">
                <a:latin typeface="+mj-lt"/>
                <a:cs typeface="Tahoma"/>
              </a:rPr>
              <a:t> </a:t>
            </a:r>
            <a:r>
              <a:rPr sz="2180" spc="-89" dirty="0">
                <a:latin typeface="+mj-lt"/>
                <a:cs typeface="Tahoma"/>
              </a:rPr>
              <a:t>vector</a:t>
            </a:r>
            <a:r>
              <a:rPr sz="2180" spc="10" dirty="0">
                <a:latin typeface="+mj-lt"/>
                <a:cs typeface="Tahoma"/>
              </a:rPr>
              <a:t> </a:t>
            </a:r>
            <a:r>
              <a:rPr sz="2180" spc="-109" dirty="0">
                <a:latin typeface="+mj-lt"/>
                <a:cs typeface="Tahoma"/>
              </a:rPr>
              <a:t>and</a:t>
            </a:r>
            <a:r>
              <a:rPr sz="2180" spc="30" dirty="0">
                <a:latin typeface="+mj-lt"/>
                <a:cs typeface="Tahoma"/>
              </a:rPr>
              <a:t> </a:t>
            </a:r>
            <a:r>
              <a:rPr sz="2180" spc="-69" dirty="0">
                <a:latin typeface="+mj-lt"/>
                <a:cs typeface="Tahoma"/>
              </a:rPr>
              <a:t>direction</a:t>
            </a:r>
            <a:r>
              <a:rPr sz="2180" spc="20" dirty="0">
                <a:latin typeface="+mj-lt"/>
                <a:cs typeface="Tahoma"/>
              </a:rPr>
              <a:t> </a:t>
            </a:r>
            <a:r>
              <a:rPr sz="2180" spc="-30" dirty="0">
                <a:latin typeface="+mj-lt"/>
                <a:cs typeface="Tahoma"/>
              </a:rPr>
              <a:t>to </a:t>
            </a:r>
            <a:r>
              <a:rPr sz="2180" spc="-20" dirty="0">
                <a:latin typeface="+mj-lt"/>
                <a:cs typeface="Tahoma"/>
              </a:rPr>
              <a:t> </a:t>
            </a:r>
            <a:r>
              <a:rPr sz="2180" spc="-109" dirty="0">
                <a:latin typeface="+mj-lt"/>
                <a:cs typeface="Tahoma"/>
              </a:rPr>
              <a:t>camera</a:t>
            </a:r>
            <a:endParaRPr sz="2180" dirty="0">
              <a:latin typeface="+mj-lt"/>
              <a:cs typeface="Tahoma"/>
            </a:endParaRPr>
          </a:p>
          <a:p>
            <a:pPr marL="1258380">
              <a:spcBef>
                <a:spcPts val="664"/>
              </a:spcBef>
            </a:pPr>
            <a:r>
              <a:rPr sz="2180" i="1" spc="-99" dirty="0" err="1" smtClean="0">
                <a:solidFill>
                  <a:srgbClr val="3333B2"/>
                </a:solidFill>
                <a:latin typeface="+mj-lt"/>
                <a:cs typeface="Arial"/>
              </a:rPr>
              <a:t>k</a:t>
            </a:r>
            <a:r>
              <a:rPr lang="en-US" sz="2378" i="1" spc="-149" baseline="-10416" dirty="0" err="1">
                <a:solidFill>
                  <a:srgbClr val="3333B2"/>
                </a:solidFill>
                <a:latin typeface="+mj-lt"/>
                <a:cs typeface="Arial"/>
              </a:rPr>
              <a:t>a</a:t>
            </a:r>
            <a:r>
              <a:rPr sz="2378" i="1" spc="711" baseline="-10416" dirty="0" smtClean="0">
                <a:solidFill>
                  <a:srgbClr val="3333B2"/>
                </a:solidFill>
                <a:latin typeface="+mj-lt"/>
                <a:cs typeface="Arial"/>
              </a:rPr>
              <a:t> </a:t>
            </a:r>
            <a:r>
              <a:rPr sz="2180" spc="-79" dirty="0">
                <a:latin typeface="+mj-lt"/>
                <a:cs typeface="Tahoma"/>
              </a:rPr>
              <a:t>Specular</a:t>
            </a:r>
            <a:r>
              <a:rPr sz="2180" spc="-10" dirty="0">
                <a:latin typeface="+mj-lt"/>
                <a:cs typeface="Tahoma"/>
              </a:rPr>
              <a:t> </a:t>
            </a:r>
            <a:r>
              <a:rPr sz="2180" spc="-59" dirty="0">
                <a:latin typeface="+mj-lt"/>
                <a:cs typeface="Tahoma"/>
              </a:rPr>
              <a:t>reflectivity</a:t>
            </a:r>
            <a:endParaRPr sz="2180" dirty="0">
              <a:latin typeface="+mj-lt"/>
              <a:cs typeface="Tahoma"/>
            </a:endParaRPr>
          </a:p>
          <a:p>
            <a:pPr marL="1355275">
              <a:spcBef>
                <a:spcPts val="662"/>
              </a:spcBef>
            </a:pPr>
            <a:r>
              <a:rPr sz="2180" i="1" spc="-99" dirty="0">
                <a:solidFill>
                  <a:srgbClr val="3333B2"/>
                </a:solidFill>
                <a:latin typeface="+mj-lt"/>
                <a:cs typeface="Arial"/>
              </a:rPr>
              <a:t>n</a:t>
            </a:r>
            <a:r>
              <a:rPr sz="2180" i="1" spc="-40" dirty="0">
                <a:solidFill>
                  <a:srgbClr val="3333B2"/>
                </a:solidFill>
                <a:latin typeface="+mj-lt"/>
                <a:cs typeface="Arial"/>
              </a:rPr>
              <a:t> </a:t>
            </a:r>
            <a:r>
              <a:rPr sz="2180" spc="-79" dirty="0">
                <a:latin typeface="+mj-lt"/>
                <a:cs typeface="Tahoma"/>
              </a:rPr>
              <a:t>Specular</a:t>
            </a:r>
            <a:r>
              <a:rPr sz="2180" spc="-10" dirty="0">
                <a:latin typeface="+mj-lt"/>
                <a:cs typeface="Tahoma"/>
              </a:rPr>
              <a:t> </a:t>
            </a:r>
            <a:r>
              <a:rPr sz="2180" spc="-69" dirty="0" smtClean="0">
                <a:latin typeface="+mj-lt"/>
                <a:cs typeface="Tahoma"/>
              </a:rPr>
              <a:t>intensity</a:t>
            </a:r>
            <a:endParaRPr lang="en-US" sz="2180" spc="-69" dirty="0" smtClean="0">
              <a:latin typeface="+mj-lt"/>
              <a:cs typeface="Tahoma"/>
            </a:endParaRPr>
          </a:p>
          <a:p>
            <a:pPr marL="1355275">
              <a:spcBef>
                <a:spcPts val="662"/>
              </a:spcBef>
            </a:pPr>
            <a:r>
              <a:rPr lang="en-US" sz="2180" spc="-69" dirty="0" smtClean="0">
                <a:latin typeface="+mj-lt"/>
                <a:cs typeface="Tahoma"/>
              </a:rPr>
              <a:t>R= unit vector in the direction of ideal  specular reflection.</a:t>
            </a:r>
          </a:p>
          <a:p>
            <a:pPr marL="1355275">
              <a:spcBef>
                <a:spcPts val="662"/>
              </a:spcBef>
            </a:pPr>
            <a:r>
              <a:rPr lang="en-US" sz="2180" spc="-69" dirty="0" smtClean="0">
                <a:latin typeface="+mj-lt"/>
                <a:cs typeface="Tahoma"/>
              </a:rPr>
              <a:t>V</a:t>
            </a:r>
            <a:r>
              <a:rPr lang="en-US" sz="2180" spc="-69" dirty="0">
                <a:latin typeface="+mj-lt"/>
                <a:cs typeface="Tahoma"/>
              </a:rPr>
              <a:t>= unit vector </a:t>
            </a:r>
            <a:r>
              <a:rPr lang="en-US" sz="2180" spc="-69" dirty="0" smtClean="0">
                <a:latin typeface="+mj-lt"/>
                <a:cs typeface="Tahoma"/>
              </a:rPr>
              <a:t>pointing to the viewer from surface position</a:t>
            </a:r>
            <a:endParaRPr sz="2180" dirty="0">
              <a:latin typeface="+mj-lt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9785" y="1225872"/>
            <a:ext cx="1732122" cy="128798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985983" y="3684137"/>
            <a:ext cx="1813280" cy="2480205"/>
            <a:chOff x="3018587" y="1859124"/>
            <a:chExt cx="915035" cy="12515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8587" y="2234074"/>
              <a:ext cx="914514" cy="8764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75844" y="1927712"/>
              <a:ext cx="0" cy="398145"/>
            </a:xfrm>
            <a:custGeom>
              <a:avLst/>
              <a:gdLst/>
              <a:ahLst/>
              <a:cxnLst/>
              <a:rect l="l" t="t" r="r" b="b"/>
              <a:pathLst>
                <a:path h="398144">
                  <a:moveTo>
                    <a:pt x="0" y="397813"/>
                  </a:moveTo>
                  <a:lnTo>
                    <a:pt x="0" y="0"/>
                  </a:lnTo>
                </a:path>
              </a:pathLst>
            </a:custGeom>
            <a:ln w="152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8" name="object 8"/>
            <p:cNvSpPr/>
            <p:nvPr/>
          </p:nvSpPr>
          <p:spPr>
            <a:xfrm>
              <a:off x="3452981" y="1866744"/>
              <a:ext cx="45720" cy="61594"/>
            </a:xfrm>
            <a:custGeom>
              <a:avLst/>
              <a:gdLst/>
              <a:ahLst/>
              <a:cxnLst/>
              <a:rect l="l" t="t" r="r" b="b"/>
              <a:pathLst>
                <a:path w="45720" h="61594">
                  <a:moveTo>
                    <a:pt x="22862" y="0"/>
                  </a:moveTo>
                  <a:lnTo>
                    <a:pt x="0" y="60967"/>
                  </a:lnTo>
                  <a:lnTo>
                    <a:pt x="45725" y="60967"/>
                  </a:lnTo>
                  <a:lnTo>
                    <a:pt x="2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9" name="object 9"/>
            <p:cNvSpPr/>
            <p:nvPr/>
          </p:nvSpPr>
          <p:spPr>
            <a:xfrm>
              <a:off x="3452981" y="1866744"/>
              <a:ext cx="45720" cy="61594"/>
            </a:xfrm>
            <a:custGeom>
              <a:avLst/>
              <a:gdLst/>
              <a:ahLst/>
              <a:cxnLst/>
              <a:rect l="l" t="t" r="r" b="b"/>
              <a:pathLst>
                <a:path w="45720" h="61594">
                  <a:moveTo>
                    <a:pt x="22862" y="0"/>
                  </a:moveTo>
                  <a:lnTo>
                    <a:pt x="0" y="60967"/>
                  </a:lnTo>
                  <a:lnTo>
                    <a:pt x="45725" y="60967"/>
                  </a:lnTo>
                  <a:lnTo>
                    <a:pt x="22862" y="0"/>
                  </a:lnTo>
                  <a:close/>
                </a:path>
              </a:pathLst>
            </a:custGeom>
            <a:ln w="152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947494" y="3571376"/>
            <a:ext cx="313329" cy="46498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873" b="1" spc="-20" dirty="0">
                <a:latin typeface="Arial"/>
                <a:cs typeface="Arial"/>
              </a:rPr>
              <a:t>N</a:t>
            </a:r>
            <a:endParaRPr sz="2873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38635" y="3566339"/>
            <a:ext cx="1843481" cy="2175685"/>
            <a:chOff x="2843305" y="1799680"/>
            <a:chExt cx="930275" cy="1097915"/>
          </a:xfrm>
        </p:grpSpPr>
        <p:sp>
          <p:nvSpPr>
            <p:cNvPr id="12" name="object 12"/>
            <p:cNvSpPr/>
            <p:nvPr/>
          </p:nvSpPr>
          <p:spPr>
            <a:xfrm>
              <a:off x="3186247" y="2340767"/>
              <a:ext cx="579755" cy="549275"/>
            </a:xfrm>
            <a:custGeom>
              <a:avLst/>
              <a:gdLst/>
              <a:ahLst/>
              <a:cxnLst/>
              <a:rect l="l" t="t" r="r" b="b"/>
              <a:pathLst>
                <a:path w="579754" h="549275">
                  <a:moveTo>
                    <a:pt x="289596" y="0"/>
                  </a:moveTo>
                  <a:lnTo>
                    <a:pt x="245268" y="3214"/>
                  </a:lnTo>
                  <a:lnTo>
                    <a:pt x="201783" y="12857"/>
                  </a:lnTo>
                  <a:lnTo>
                    <a:pt x="159985" y="28928"/>
                  </a:lnTo>
                  <a:lnTo>
                    <a:pt x="120716" y="51428"/>
                  </a:lnTo>
                  <a:lnTo>
                    <a:pt x="84821" y="80356"/>
                  </a:lnTo>
                  <a:lnTo>
                    <a:pt x="54285" y="114363"/>
                  </a:lnTo>
                  <a:lnTo>
                    <a:pt x="30535" y="151565"/>
                  </a:lnTo>
                  <a:lnTo>
                    <a:pt x="13571" y="191163"/>
                  </a:lnTo>
                  <a:lnTo>
                    <a:pt x="3392" y="232359"/>
                  </a:lnTo>
                  <a:lnTo>
                    <a:pt x="0" y="274354"/>
                  </a:lnTo>
                  <a:lnTo>
                    <a:pt x="3392" y="316349"/>
                  </a:lnTo>
                  <a:lnTo>
                    <a:pt x="13571" y="357545"/>
                  </a:lnTo>
                  <a:lnTo>
                    <a:pt x="30535" y="397143"/>
                  </a:lnTo>
                  <a:lnTo>
                    <a:pt x="54285" y="434345"/>
                  </a:lnTo>
                  <a:lnTo>
                    <a:pt x="84821" y="468352"/>
                  </a:lnTo>
                  <a:lnTo>
                    <a:pt x="120716" y="497280"/>
                  </a:lnTo>
                  <a:lnTo>
                    <a:pt x="159985" y="519780"/>
                  </a:lnTo>
                  <a:lnTo>
                    <a:pt x="201783" y="535851"/>
                  </a:lnTo>
                  <a:lnTo>
                    <a:pt x="245268" y="545494"/>
                  </a:lnTo>
                  <a:lnTo>
                    <a:pt x="289596" y="548708"/>
                  </a:lnTo>
                  <a:lnTo>
                    <a:pt x="333924" y="545494"/>
                  </a:lnTo>
                  <a:lnTo>
                    <a:pt x="377408" y="535851"/>
                  </a:lnTo>
                  <a:lnTo>
                    <a:pt x="419207" y="519780"/>
                  </a:lnTo>
                  <a:lnTo>
                    <a:pt x="458475" y="497280"/>
                  </a:lnTo>
                  <a:lnTo>
                    <a:pt x="494371" y="468352"/>
                  </a:lnTo>
                  <a:lnTo>
                    <a:pt x="524907" y="434345"/>
                  </a:lnTo>
                  <a:lnTo>
                    <a:pt x="548657" y="397143"/>
                  </a:lnTo>
                  <a:lnTo>
                    <a:pt x="565621" y="357545"/>
                  </a:lnTo>
                  <a:lnTo>
                    <a:pt x="575799" y="316349"/>
                  </a:lnTo>
                  <a:lnTo>
                    <a:pt x="579192" y="274354"/>
                  </a:lnTo>
                  <a:lnTo>
                    <a:pt x="575799" y="232359"/>
                  </a:lnTo>
                  <a:lnTo>
                    <a:pt x="565621" y="191163"/>
                  </a:lnTo>
                  <a:lnTo>
                    <a:pt x="548657" y="151565"/>
                  </a:lnTo>
                  <a:lnTo>
                    <a:pt x="524907" y="114363"/>
                  </a:lnTo>
                  <a:lnTo>
                    <a:pt x="494371" y="80356"/>
                  </a:lnTo>
                  <a:lnTo>
                    <a:pt x="458475" y="51428"/>
                  </a:lnTo>
                  <a:lnTo>
                    <a:pt x="419207" y="28928"/>
                  </a:lnTo>
                  <a:lnTo>
                    <a:pt x="377408" y="12857"/>
                  </a:lnTo>
                  <a:lnTo>
                    <a:pt x="333924" y="3214"/>
                  </a:lnTo>
                  <a:lnTo>
                    <a:pt x="289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2980389" y="1918999"/>
              <a:ext cx="785495" cy="970915"/>
            </a:xfrm>
            <a:custGeom>
              <a:avLst/>
              <a:gdLst/>
              <a:ahLst/>
              <a:cxnLst/>
              <a:rect l="l" t="t" r="r" b="b"/>
              <a:pathLst>
                <a:path w="785495" h="970914">
                  <a:moveTo>
                    <a:pt x="700229" y="502125"/>
                  </a:moveTo>
                  <a:lnTo>
                    <a:pt x="730765" y="536131"/>
                  </a:lnTo>
                  <a:lnTo>
                    <a:pt x="754515" y="573333"/>
                  </a:lnTo>
                  <a:lnTo>
                    <a:pt x="771479" y="612932"/>
                  </a:lnTo>
                  <a:lnTo>
                    <a:pt x="781657" y="654128"/>
                  </a:lnTo>
                  <a:lnTo>
                    <a:pt x="785050" y="696122"/>
                  </a:lnTo>
                  <a:lnTo>
                    <a:pt x="781657" y="738117"/>
                  </a:lnTo>
                  <a:lnTo>
                    <a:pt x="771479" y="779313"/>
                  </a:lnTo>
                  <a:lnTo>
                    <a:pt x="754515" y="818912"/>
                  </a:lnTo>
                  <a:lnTo>
                    <a:pt x="730765" y="856114"/>
                  </a:lnTo>
                  <a:lnTo>
                    <a:pt x="700229" y="890120"/>
                  </a:lnTo>
                  <a:lnTo>
                    <a:pt x="664333" y="919049"/>
                  </a:lnTo>
                  <a:lnTo>
                    <a:pt x="625065" y="941548"/>
                  </a:lnTo>
                  <a:lnTo>
                    <a:pt x="583266" y="957620"/>
                  </a:lnTo>
                  <a:lnTo>
                    <a:pt x="539782" y="967263"/>
                  </a:lnTo>
                  <a:lnTo>
                    <a:pt x="495454" y="970477"/>
                  </a:lnTo>
                  <a:lnTo>
                    <a:pt x="451126" y="967263"/>
                  </a:lnTo>
                  <a:lnTo>
                    <a:pt x="407641" y="957620"/>
                  </a:lnTo>
                  <a:lnTo>
                    <a:pt x="365843" y="941548"/>
                  </a:lnTo>
                  <a:lnTo>
                    <a:pt x="326575" y="919049"/>
                  </a:lnTo>
                  <a:lnTo>
                    <a:pt x="290679" y="890120"/>
                  </a:lnTo>
                  <a:lnTo>
                    <a:pt x="260143" y="856114"/>
                  </a:lnTo>
                  <a:lnTo>
                    <a:pt x="236393" y="818912"/>
                  </a:lnTo>
                  <a:lnTo>
                    <a:pt x="219429" y="779313"/>
                  </a:lnTo>
                  <a:lnTo>
                    <a:pt x="209250" y="738117"/>
                  </a:lnTo>
                  <a:lnTo>
                    <a:pt x="205858" y="696122"/>
                  </a:lnTo>
                  <a:lnTo>
                    <a:pt x="209250" y="654128"/>
                  </a:lnTo>
                  <a:lnTo>
                    <a:pt x="219429" y="612932"/>
                  </a:lnTo>
                  <a:lnTo>
                    <a:pt x="236393" y="573333"/>
                  </a:lnTo>
                  <a:lnTo>
                    <a:pt x="260143" y="536131"/>
                  </a:lnTo>
                  <a:lnTo>
                    <a:pt x="290679" y="502125"/>
                  </a:lnTo>
                  <a:lnTo>
                    <a:pt x="326575" y="473196"/>
                  </a:lnTo>
                  <a:lnTo>
                    <a:pt x="365843" y="450696"/>
                  </a:lnTo>
                  <a:lnTo>
                    <a:pt x="407641" y="434625"/>
                  </a:lnTo>
                  <a:lnTo>
                    <a:pt x="451126" y="424982"/>
                  </a:lnTo>
                  <a:lnTo>
                    <a:pt x="495454" y="421768"/>
                  </a:lnTo>
                  <a:lnTo>
                    <a:pt x="539782" y="424982"/>
                  </a:lnTo>
                  <a:lnTo>
                    <a:pt x="583266" y="434625"/>
                  </a:lnTo>
                  <a:lnTo>
                    <a:pt x="625065" y="450696"/>
                  </a:lnTo>
                  <a:lnTo>
                    <a:pt x="664333" y="473196"/>
                  </a:lnTo>
                  <a:lnTo>
                    <a:pt x="700229" y="502125"/>
                  </a:lnTo>
                </a:path>
                <a:path w="785495" h="970914">
                  <a:moveTo>
                    <a:pt x="0" y="0"/>
                  </a:moveTo>
                  <a:lnTo>
                    <a:pt x="495454" y="406526"/>
                  </a:lnTo>
                </a:path>
              </a:pathLst>
            </a:custGeom>
            <a:ln w="152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3305" y="1799680"/>
              <a:ext cx="76209" cy="762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5636" y="1872705"/>
              <a:ext cx="76876" cy="715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886535" y="3850125"/>
            <a:ext cx="271803" cy="46498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873" b="1" spc="-20" dirty="0">
                <a:latin typeface="Arial"/>
                <a:cs typeface="Arial"/>
              </a:rPr>
              <a:t>L</a:t>
            </a:r>
            <a:endParaRPr sz="2873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77005" y="4331999"/>
            <a:ext cx="1666054" cy="291937"/>
            <a:chOff x="3468224" y="2186055"/>
            <a:chExt cx="840740" cy="147320"/>
          </a:xfrm>
        </p:grpSpPr>
        <p:sp>
          <p:nvSpPr>
            <p:cNvPr id="18" name="object 18"/>
            <p:cNvSpPr/>
            <p:nvPr/>
          </p:nvSpPr>
          <p:spPr>
            <a:xfrm>
              <a:off x="3475844" y="2216308"/>
              <a:ext cx="764540" cy="109220"/>
            </a:xfrm>
            <a:custGeom>
              <a:avLst/>
              <a:gdLst/>
              <a:ahLst/>
              <a:cxnLst/>
              <a:rect l="l" t="t" r="r" b="b"/>
              <a:pathLst>
                <a:path w="764539" h="109219">
                  <a:moveTo>
                    <a:pt x="0" y="109217"/>
                  </a:moveTo>
                  <a:lnTo>
                    <a:pt x="764523" y="0"/>
                  </a:lnTo>
                </a:path>
              </a:pathLst>
            </a:custGeom>
            <a:ln w="152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9" name="object 19"/>
            <p:cNvSpPr/>
            <p:nvPr/>
          </p:nvSpPr>
          <p:spPr>
            <a:xfrm>
              <a:off x="4237134" y="2193675"/>
              <a:ext cx="64135" cy="45720"/>
            </a:xfrm>
            <a:custGeom>
              <a:avLst/>
              <a:gdLst/>
              <a:ahLst/>
              <a:cxnLst/>
              <a:rect l="l" t="t" r="r" b="b"/>
              <a:pathLst>
                <a:path w="64135" h="45719">
                  <a:moveTo>
                    <a:pt x="0" y="0"/>
                  </a:moveTo>
                  <a:lnTo>
                    <a:pt x="6466" y="45266"/>
                  </a:lnTo>
                  <a:lnTo>
                    <a:pt x="63588" y="14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0" name="object 20"/>
            <p:cNvSpPr/>
            <p:nvPr/>
          </p:nvSpPr>
          <p:spPr>
            <a:xfrm>
              <a:off x="4237134" y="2193675"/>
              <a:ext cx="64135" cy="45720"/>
            </a:xfrm>
            <a:custGeom>
              <a:avLst/>
              <a:gdLst/>
              <a:ahLst/>
              <a:cxnLst/>
              <a:rect l="l" t="t" r="r" b="b"/>
              <a:pathLst>
                <a:path w="64135" h="45719">
                  <a:moveTo>
                    <a:pt x="63588" y="14010"/>
                  </a:moveTo>
                  <a:lnTo>
                    <a:pt x="0" y="0"/>
                  </a:lnTo>
                  <a:lnTo>
                    <a:pt x="6466" y="45266"/>
                  </a:lnTo>
                  <a:lnTo>
                    <a:pt x="63588" y="14010"/>
                  </a:lnTo>
                  <a:close/>
                </a:path>
              </a:pathLst>
            </a:custGeom>
            <a:ln w="152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88590" y="3826543"/>
            <a:ext cx="293195" cy="46498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873" b="1" spc="-20" dirty="0">
                <a:latin typeface="Arial"/>
                <a:cs typeface="Arial"/>
              </a:rPr>
              <a:t>V</a:t>
            </a:r>
            <a:endParaRPr sz="2873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32250" y="4484412"/>
            <a:ext cx="271803" cy="46498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873" b="1" spc="-20" dirty="0">
                <a:latin typeface="Arial"/>
                <a:cs typeface="Arial"/>
              </a:rPr>
              <a:t>p</a:t>
            </a:r>
            <a:endParaRPr sz="2873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877006" y="3662597"/>
            <a:ext cx="1194173" cy="961378"/>
            <a:chOff x="3468224" y="1848255"/>
            <a:chExt cx="602615" cy="485140"/>
          </a:xfrm>
        </p:grpSpPr>
        <p:sp>
          <p:nvSpPr>
            <p:cNvPr id="24" name="object 24"/>
            <p:cNvSpPr/>
            <p:nvPr/>
          </p:nvSpPr>
          <p:spPr>
            <a:xfrm>
              <a:off x="3475844" y="1893962"/>
              <a:ext cx="539750" cy="431800"/>
            </a:xfrm>
            <a:custGeom>
              <a:avLst/>
              <a:gdLst/>
              <a:ahLst/>
              <a:cxnLst/>
              <a:rect l="l" t="t" r="r" b="b"/>
              <a:pathLst>
                <a:path w="539750" h="431800">
                  <a:moveTo>
                    <a:pt x="0" y="431563"/>
                  </a:moveTo>
                  <a:lnTo>
                    <a:pt x="539454" y="0"/>
                  </a:lnTo>
                </a:path>
              </a:pathLst>
            </a:custGeom>
            <a:ln w="152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3395" y="1848255"/>
              <a:ext cx="77131" cy="7118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660813" y="3204844"/>
            <a:ext cx="313329" cy="46498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873" b="1" spc="-20" dirty="0">
                <a:latin typeface="Arial"/>
                <a:cs typeface="Arial"/>
              </a:rPr>
              <a:t>R</a:t>
            </a:r>
            <a:endParaRPr sz="2873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65950" y="4069777"/>
            <a:ext cx="302004" cy="464980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25168">
              <a:spcBef>
                <a:spcPts val="178"/>
              </a:spcBef>
            </a:pPr>
            <a:r>
              <a:rPr sz="2873" spc="307" dirty="0">
                <a:latin typeface="Trebuchet MS"/>
                <a:cs typeface="Trebuchet MS"/>
              </a:rPr>
              <a:t>α</a:t>
            </a:r>
            <a:endParaRPr sz="2873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526392" y="4125115"/>
            <a:ext cx="158552" cy="371213"/>
          </a:xfrm>
          <a:custGeom>
            <a:avLst/>
            <a:gdLst/>
            <a:ahLst/>
            <a:cxnLst/>
            <a:rect l="l" t="t" r="r" b="b"/>
            <a:pathLst>
              <a:path w="80010" h="187325">
                <a:moveTo>
                  <a:pt x="0" y="0"/>
                </a:moveTo>
                <a:lnTo>
                  <a:pt x="32796" y="23446"/>
                </a:lnTo>
                <a:lnTo>
                  <a:pt x="57524" y="55885"/>
                </a:lnTo>
                <a:lnTo>
                  <a:pt x="73428" y="95332"/>
                </a:lnTo>
                <a:lnTo>
                  <a:pt x="79755" y="139806"/>
                </a:lnTo>
                <a:lnTo>
                  <a:pt x="75752" y="187323"/>
                </a:lnTo>
              </a:path>
            </a:pathLst>
          </a:custGeom>
          <a:ln w="15241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3489700341"/>
      </p:ext>
    </p:extLst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1" y="1809697"/>
            <a:ext cx="8031351" cy="4667303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 indent="-229235">
              <a:lnSpc>
                <a:spcPct val="100000"/>
              </a:lnSpc>
              <a:spcBef>
                <a:spcPts val="204"/>
              </a:spcBef>
              <a:buClr>
                <a:srgbClr val="525389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25" dirty="0" smtClean="0">
                <a:latin typeface="+mj-lt"/>
                <a:cs typeface="Calibri"/>
              </a:rPr>
              <a:t>Two</a:t>
            </a:r>
            <a:r>
              <a:rPr sz="2800" b="1" spc="-20" dirty="0" smtClean="0">
                <a:latin typeface="+mj-lt"/>
                <a:cs typeface="Calibri"/>
              </a:rPr>
              <a:t> </a:t>
            </a:r>
            <a:r>
              <a:rPr sz="2800" b="1" spc="-25" dirty="0">
                <a:latin typeface="+mj-lt"/>
                <a:cs typeface="Calibri"/>
              </a:rPr>
              <a:t>ways</a:t>
            </a:r>
            <a:r>
              <a:rPr sz="2800" b="1" spc="10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of </a:t>
            </a:r>
            <a:r>
              <a:rPr sz="2800" spc="-10" dirty="0">
                <a:latin typeface="+mj-lt"/>
                <a:cs typeface="Calibri"/>
              </a:rPr>
              <a:t>polygon</a:t>
            </a:r>
            <a:r>
              <a:rPr sz="2800" spc="-35" dirty="0">
                <a:latin typeface="+mj-lt"/>
                <a:cs typeface="Calibri"/>
              </a:rPr>
              <a:t> </a:t>
            </a:r>
            <a:r>
              <a:rPr sz="2800" spc="-10" dirty="0">
                <a:latin typeface="+mj-lt"/>
                <a:cs typeface="Calibri"/>
              </a:rPr>
              <a:t>surface</a:t>
            </a:r>
            <a:r>
              <a:rPr sz="2800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rendering:</a:t>
            </a:r>
            <a:endParaRPr sz="2800" dirty="0">
              <a:latin typeface="+mj-lt"/>
              <a:cs typeface="Calibri"/>
            </a:endParaRPr>
          </a:p>
          <a:p>
            <a:pPr marL="1163320" indent="-236854">
              <a:lnSpc>
                <a:spcPct val="100000"/>
              </a:lnSpc>
              <a:spcBef>
                <a:spcPts val="234"/>
              </a:spcBef>
              <a:buAutoNum type="arabicPeriod"/>
              <a:tabLst>
                <a:tab pos="1163955" algn="l"/>
              </a:tabLst>
            </a:pPr>
            <a:r>
              <a:rPr sz="2800" spc="-5" dirty="0">
                <a:latin typeface="+mj-lt"/>
                <a:cs typeface="Calibri"/>
              </a:rPr>
              <a:t>Single</a:t>
            </a:r>
            <a:r>
              <a:rPr sz="2800" spc="25" dirty="0">
                <a:latin typeface="+mj-lt"/>
                <a:cs typeface="Calibri"/>
              </a:rPr>
              <a:t> </a:t>
            </a:r>
            <a:r>
              <a:rPr sz="2800" spc="-10" dirty="0">
                <a:latin typeface="+mj-lt"/>
                <a:cs typeface="Calibri"/>
              </a:rPr>
              <a:t>intensity</a:t>
            </a:r>
            <a:r>
              <a:rPr sz="2800" spc="15" dirty="0">
                <a:latin typeface="+mj-lt"/>
                <a:cs typeface="Calibri"/>
              </a:rPr>
              <a:t> </a:t>
            </a:r>
            <a:r>
              <a:rPr sz="2800" spc="-20" dirty="0">
                <a:latin typeface="+mj-lt"/>
                <a:cs typeface="Calibri"/>
              </a:rPr>
              <a:t>for</a:t>
            </a:r>
            <a:r>
              <a:rPr sz="2800" spc="-15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all </a:t>
            </a:r>
            <a:r>
              <a:rPr sz="2800" spc="-10" dirty="0">
                <a:latin typeface="+mj-lt"/>
                <a:cs typeface="Calibri"/>
              </a:rPr>
              <a:t>points</a:t>
            </a:r>
            <a:r>
              <a:rPr sz="2800" spc="5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in</a:t>
            </a:r>
            <a:r>
              <a:rPr sz="2800" spc="10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a</a:t>
            </a:r>
            <a:r>
              <a:rPr sz="2800" dirty="0">
                <a:latin typeface="+mj-lt"/>
                <a:cs typeface="Calibri"/>
              </a:rPr>
              <a:t> </a:t>
            </a:r>
            <a:r>
              <a:rPr sz="2800" spc="-15" dirty="0">
                <a:latin typeface="+mj-lt"/>
                <a:cs typeface="Calibri"/>
              </a:rPr>
              <a:t>polygon</a:t>
            </a:r>
            <a:endParaRPr sz="2800" dirty="0">
              <a:latin typeface="+mj-lt"/>
              <a:cs typeface="Calibri"/>
            </a:endParaRPr>
          </a:p>
          <a:p>
            <a:pPr marL="1163320" indent="-236854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1163955" algn="l"/>
              </a:tabLst>
            </a:pPr>
            <a:r>
              <a:rPr sz="2800" spc="-10" dirty="0">
                <a:latin typeface="+mj-lt"/>
                <a:cs typeface="Calibri"/>
              </a:rPr>
              <a:t>Interpolation</a:t>
            </a:r>
            <a:r>
              <a:rPr sz="2800" spc="20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of</a:t>
            </a:r>
            <a:r>
              <a:rPr sz="2800" spc="-10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intensities</a:t>
            </a:r>
            <a:r>
              <a:rPr sz="2800" spc="5" dirty="0">
                <a:latin typeface="+mj-lt"/>
                <a:cs typeface="Calibri"/>
              </a:rPr>
              <a:t> </a:t>
            </a:r>
            <a:r>
              <a:rPr sz="2800" spc="-20" dirty="0">
                <a:latin typeface="+mj-lt"/>
                <a:cs typeface="Calibri"/>
              </a:rPr>
              <a:t>for</a:t>
            </a:r>
            <a:r>
              <a:rPr sz="2800" spc="-10" dirty="0">
                <a:latin typeface="+mj-lt"/>
                <a:cs typeface="Calibri"/>
              </a:rPr>
              <a:t> </a:t>
            </a:r>
            <a:r>
              <a:rPr sz="2800" dirty="0">
                <a:latin typeface="+mj-lt"/>
                <a:cs typeface="Calibri"/>
              </a:rPr>
              <a:t>each</a:t>
            </a:r>
            <a:r>
              <a:rPr sz="2800" spc="-5" dirty="0">
                <a:latin typeface="+mj-lt"/>
                <a:cs typeface="Calibri"/>
              </a:rPr>
              <a:t> </a:t>
            </a:r>
            <a:r>
              <a:rPr sz="2800" spc="-10" dirty="0">
                <a:latin typeface="+mj-lt"/>
                <a:cs typeface="Calibri"/>
              </a:rPr>
              <a:t>point</a:t>
            </a:r>
            <a:r>
              <a:rPr sz="2800" spc="10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in</a:t>
            </a:r>
            <a:r>
              <a:rPr sz="2800" spc="5" dirty="0">
                <a:latin typeface="+mj-lt"/>
                <a:cs typeface="Calibri"/>
              </a:rPr>
              <a:t> </a:t>
            </a:r>
            <a:r>
              <a:rPr sz="2800" spc="-5" dirty="0">
                <a:latin typeface="+mj-lt"/>
                <a:cs typeface="Calibri"/>
              </a:rPr>
              <a:t>a </a:t>
            </a:r>
            <a:r>
              <a:rPr sz="2800" spc="-15" dirty="0">
                <a:latin typeface="+mj-lt"/>
                <a:cs typeface="Calibri"/>
              </a:rPr>
              <a:t>polygon</a:t>
            </a:r>
            <a:endParaRPr sz="2800" dirty="0">
              <a:latin typeface="+mj-lt"/>
              <a:cs typeface="Calibri"/>
            </a:endParaRPr>
          </a:p>
          <a:p>
            <a:pPr marL="355600" indent="-229235">
              <a:lnSpc>
                <a:spcPct val="100000"/>
              </a:lnSpc>
              <a:spcBef>
                <a:spcPts val="235"/>
              </a:spcBef>
              <a:buClr>
                <a:srgbClr val="525389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+mj-lt"/>
                <a:cs typeface="Calibri"/>
              </a:rPr>
              <a:t>Methods:</a:t>
            </a:r>
            <a:endParaRPr sz="2800" dirty="0">
              <a:latin typeface="+mj-lt"/>
              <a:cs typeface="Calibri"/>
            </a:endParaRPr>
          </a:p>
          <a:p>
            <a:pPr marL="1346835" lvl="1" indent="-420370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1347470" algn="l"/>
              </a:tabLst>
            </a:pPr>
            <a:r>
              <a:rPr lang="en-US" sz="2800" b="1" spc="-15" dirty="0" smtClean="0">
                <a:latin typeface="+mj-lt"/>
                <a:cs typeface="Calibri"/>
              </a:rPr>
              <a:t>Flat Shading(</a:t>
            </a:r>
            <a:r>
              <a:rPr sz="2800" b="1" spc="-15" dirty="0" smtClean="0">
                <a:latin typeface="+mj-lt"/>
                <a:cs typeface="Calibri"/>
              </a:rPr>
              <a:t>Constant </a:t>
            </a:r>
            <a:r>
              <a:rPr sz="2800" b="1" spc="-15" dirty="0">
                <a:latin typeface="+mj-lt"/>
                <a:cs typeface="Calibri"/>
              </a:rPr>
              <a:t>Intensity</a:t>
            </a:r>
            <a:r>
              <a:rPr sz="2800" b="1" spc="-5" dirty="0">
                <a:latin typeface="+mj-lt"/>
                <a:cs typeface="Calibri"/>
              </a:rPr>
              <a:t> </a:t>
            </a:r>
            <a:r>
              <a:rPr sz="2800" b="1" dirty="0" smtClean="0">
                <a:latin typeface="+mj-lt"/>
                <a:cs typeface="Calibri"/>
              </a:rPr>
              <a:t>Shading</a:t>
            </a:r>
            <a:r>
              <a:rPr lang="en-US" sz="2800" b="1" dirty="0" smtClean="0">
                <a:latin typeface="+mj-lt"/>
                <a:cs typeface="Calibri"/>
              </a:rPr>
              <a:t>)</a:t>
            </a:r>
            <a:endParaRPr sz="2800" dirty="0">
              <a:latin typeface="+mj-lt"/>
              <a:cs typeface="Calibri"/>
            </a:endParaRPr>
          </a:p>
          <a:p>
            <a:pPr marL="1347470" lvl="1" indent="-421005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1348105" algn="l"/>
              </a:tabLst>
            </a:pPr>
            <a:r>
              <a:rPr sz="2800" b="1" spc="-15" dirty="0">
                <a:latin typeface="+mj-lt"/>
                <a:cs typeface="Calibri"/>
              </a:rPr>
              <a:t>Gouraud</a:t>
            </a:r>
            <a:r>
              <a:rPr sz="2800" b="1" spc="-25" dirty="0">
                <a:latin typeface="+mj-lt"/>
                <a:cs typeface="Calibri"/>
              </a:rPr>
              <a:t> </a:t>
            </a:r>
            <a:r>
              <a:rPr sz="2800" b="1" dirty="0">
                <a:latin typeface="+mj-lt"/>
                <a:cs typeface="Calibri"/>
              </a:rPr>
              <a:t>Shading</a:t>
            </a:r>
            <a:endParaRPr sz="2800" dirty="0">
              <a:latin typeface="+mj-lt"/>
              <a:cs typeface="Calibri"/>
            </a:endParaRPr>
          </a:p>
          <a:p>
            <a:pPr marL="1346835" lvl="1" indent="-42037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1347470" algn="l"/>
              </a:tabLst>
            </a:pPr>
            <a:r>
              <a:rPr sz="2800" b="1" spc="-5" dirty="0">
                <a:latin typeface="+mj-lt"/>
                <a:cs typeface="Calibri"/>
              </a:rPr>
              <a:t>Phong</a:t>
            </a:r>
            <a:r>
              <a:rPr sz="2800" b="1" spc="-35" dirty="0">
                <a:latin typeface="+mj-lt"/>
                <a:cs typeface="Calibri"/>
              </a:rPr>
              <a:t> </a:t>
            </a:r>
            <a:r>
              <a:rPr sz="2800" b="1" dirty="0">
                <a:latin typeface="+mj-lt"/>
                <a:cs typeface="Calibri"/>
              </a:rPr>
              <a:t>Shading</a:t>
            </a:r>
            <a:endParaRPr sz="2800" dirty="0">
              <a:latin typeface="+mj-lt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78419" y="4262323"/>
            <a:ext cx="257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38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 dirty="0" smtClean="0"/>
              <a:t>Polygon rendering / surface shading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08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96645" y="6493955"/>
            <a:ext cx="21329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2800" y="6398799"/>
            <a:ext cx="396240" cy="411480"/>
          </a:xfrm>
          <a:custGeom>
            <a:avLst/>
            <a:gdLst/>
            <a:ahLst/>
            <a:cxnLst/>
            <a:rect l="l" t="t" r="r" b="b"/>
            <a:pathLst>
              <a:path w="396240" h="548640">
                <a:moveTo>
                  <a:pt x="0" y="71120"/>
                </a:moveTo>
                <a:lnTo>
                  <a:pt x="20829" y="20843"/>
                </a:lnTo>
                <a:lnTo>
                  <a:pt x="71120" y="0"/>
                </a:lnTo>
                <a:lnTo>
                  <a:pt x="325120" y="0"/>
                </a:lnTo>
                <a:lnTo>
                  <a:pt x="352804" y="5593"/>
                </a:lnTo>
                <a:lnTo>
                  <a:pt x="375410" y="20843"/>
                </a:lnTo>
                <a:lnTo>
                  <a:pt x="390651" y="43451"/>
                </a:lnTo>
                <a:lnTo>
                  <a:pt x="396240" y="71120"/>
                </a:lnTo>
              </a:path>
              <a:path w="396240" h="548640">
                <a:moveTo>
                  <a:pt x="396240" y="477520"/>
                </a:moveTo>
                <a:lnTo>
                  <a:pt x="390651" y="505241"/>
                </a:lnTo>
                <a:lnTo>
                  <a:pt x="375410" y="527843"/>
                </a:lnTo>
                <a:lnTo>
                  <a:pt x="352804" y="543063"/>
                </a:lnTo>
                <a:lnTo>
                  <a:pt x="325120" y="548640"/>
                </a:lnTo>
                <a:lnTo>
                  <a:pt x="71120" y="548640"/>
                </a:lnTo>
                <a:lnTo>
                  <a:pt x="43435" y="543063"/>
                </a:lnTo>
                <a:lnTo>
                  <a:pt x="20829" y="527843"/>
                </a:lnTo>
                <a:lnTo>
                  <a:pt x="5588" y="505241"/>
                </a:lnTo>
                <a:lnTo>
                  <a:pt x="0" y="47752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6087" y="6508814"/>
            <a:ext cx="461665" cy="192881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44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1"/>
            <a:ext cx="7696200" cy="516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983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1750"/>
            <a:ext cx="694563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1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.</a:t>
            </a:r>
            <a:r>
              <a:rPr b="0" spc="-204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Co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nst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a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n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t</a:t>
            </a:r>
            <a:r>
              <a:rPr b="0" spc="-220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I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n</a:t>
            </a:r>
            <a:r>
              <a:rPr b="0" spc="-135" dirty="0">
                <a:solidFill>
                  <a:srgbClr val="424455"/>
                </a:solidFill>
                <a:latin typeface="Cambria"/>
                <a:cs typeface="Cambria"/>
              </a:rPr>
              <a:t>t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e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ns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it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y</a:t>
            </a:r>
            <a:r>
              <a:rPr b="0" spc="-235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105" dirty="0" smtClean="0">
                <a:solidFill>
                  <a:srgbClr val="424455"/>
                </a:solidFill>
                <a:latin typeface="Cambria"/>
                <a:cs typeface="Cambria"/>
              </a:rPr>
              <a:t>S</a:t>
            </a:r>
            <a:r>
              <a:rPr b="0" spc="-110" dirty="0" smtClean="0">
                <a:solidFill>
                  <a:srgbClr val="424455"/>
                </a:solidFill>
                <a:latin typeface="Cambria"/>
                <a:cs typeface="Cambria"/>
              </a:rPr>
              <a:t>h</a:t>
            </a:r>
            <a:r>
              <a:rPr b="0" spc="-105" dirty="0" smtClean="0">
                <a:solidFill>
                  <a:srgbClr val="424455"/>
                </a:solidFill>
                <a:latin typeface="Cambria"/>
                <a:cs typeface="Cambria"/>
              </a:rPr>
              <a:t>a</a:t>
            </a:r>
            <a:r>
              <a:rPr b="0" spc="-110" dirty="0" smtClean="0">
                <a:solidFill>
                  <a:srgbClr val="424455"/>
                </a:solidFill>
                <a:latin typeface="Cambria"/>
                <a:cs typeface="Cambria"/>
              </a:rPr>
              <a:t>di</a:t>
            </a:r>
            <a:r>
              <a:rPr b="0" spc="-100" dirty="0" smtClean="0">
                <a:solidFill>
                  <a:srgbClr val="424455"/>
                </a:solidFill>
                <a:latin typeface="Cambria"/>
                <a:cs typeface="Cambria"/>
              </a:rPr>
              <a:t>n</a:t>
            </a:r>
            <a:r>
              <a:rPr b="0" spc="-5" dirty="0" smtClean="0">
                <a:solidFill>
                  <a:srgbClr val="424455"/>
                </a:solidFill>
                <a:latin typeface="Cambria"/>
                <a:cs typeface="Cambria"/>
              </a:rPr>
              <a:t>g</a:t>
            </a:r>
            <a:r>
              <a:rPr lang="en-US" b="0" spc="-5" dirty="0" smtClean="0">
                <a:solidFill>
                  <a:srgbClr val="424455"/>
                </a:solidFill>
                <a:latin typeface="Cambria"/>
                <a:cs typeface="Cambria"/>
              </a:rPr>
              <a:t> (Flat)</a:t>
            </a:r>
            <a:endParaRPr b="0" spc="-5" dirty="0">
              <a:solidFill>
                <a:srgbClr val="424455"/>
              </a:solidFill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116520"/>
            <a:ext cx="8298052" cy="54366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653019" y="4305185"/>
            <a:ext cx="3079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6551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1" y="421750"/>
            <a:ext cx="4660265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2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.</a:t>
            </a:r>
            <a:r>
              <a:rPr b="0" spc="-204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G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o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u</a:t>
            </a:r>
            <a:r>
              <a:rPr b="0" spc="-195" dirty="0">
                <a:solidFill>
                  <a:srgbClr val="424455"/>
                </a:solidFill>
                <a:latin typeface="Cambria"/>
                <a:cs typeface="Cambria"/>
              </a:rPr>
              <a:t>r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a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u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d</a:t>
            </a:r>
            <a:r>
              <a:rPr b="0" spc="-220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S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h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a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di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n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57328"/>
            <a:ext cx="7892542" cy="36334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653019" y="4305185"/>
            <a:ext cx="3079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642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1750"/>
            <a:ext cx="530225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2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.</a:t>
            </a:r>
            <a:r>
              <a:rPr b="0" spc="-204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G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o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u</a:t>
            </a:r>
            <a:r>
              <a:rPr b="0" spc="-195" dirty="0">
                <a:solidFill>
                  <a:srgbClr val="424455"/>
                </a:solidFill>
                <a:latin typeface="Cambria"/>
                <a:cs typeface="Cambria"/>
              </a:rPr>
              <a:t>r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a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u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d</a:t>
            </a:r>
            <a:r>
              <a:rPr b="0" spc="-220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S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h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a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di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n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g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…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.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0241" y="1212533"/>
            <a:ext cx="4910455" cy="3525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Clr>
                <a:srgbClr val="52538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5" dirty="0">
                <a:latin typeface="Calibri"/>
                <a:cs typeface="Calibri"/>
              </a:rPr>
              <a:t>For</a:t>
            </a:r>
            <a:r>
              <a:rPr sz="2200" spc="-10" dirty="0">
                <a:latin typeface="Calibri"/>
                <a:cs typeface="Calibri"/>
              </a:rPr>
              <a:t> Gouraud</a:t>
            </a:r>
            <a:r>
              <a:rPr sz="2200" spc="-5" dirty="0">
                <a:latin typeface="Calibri"/>
                <a:cs typeface="Calibri"/>
              </a:rPr>
              <a:t> shading,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intensity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 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point </a:t>
            </a:r>
            <a:r>
              <a:rPr sz="2200" spc="-5" dirty="0">
                <a:latin typeface="Calibri"/>
                <a:cs typeface="Calibri"/>
              </a:rPr>
              <a:t>4 is linearly </a:t>
            </a:r>
            <a:r>
              <a:rPr sz="2200" spc="-10" dirty="0">
                <a:latin typeface="Calibri"/>
                <a:cs typeface="Calibri"/>
              </a:rPr>
              <a:t>interpolated </a:t>
            </a:r>
            <a:r>
              <a:rPr sz="2200" spc="-15" dirty="0">
                <a:latin typeface="Calibri"/>
                <a:cs typeface="Calibri"/>
              </a:rPr>
              <a:t>from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intensities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vertices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 and 2.</a:t>
            </a:r>
            <a:endParaRPr sz="2200" dirty="0">
              <a:latin typeface="Calibri"/>
              <a:cs typeface="Calibri"/>
            </a:endParaRPr>
          </a:p>
          <a:p>
            <a:pPr marL="241300" marR="5715" indent="-228600" algn="just">
              <a:lnSpc>
                <a:spcPct val="100000"/>
              </a:lnSpc>
              <a:spcBef>
                <a:spcPts val="530"/>
              </a:spcBef>
              <a:buClr>
                <a:srgbClr val="52538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intensity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point</a:t>
            </a:r>
            <a:r>
              <a:rPr sz="2200" spc="-5" dirty="0">
                <a:latin typeface="Calibri"/>
                <a:cs typeface="Calibri"/>
              </a:rPr>
              <a:t> 5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linearly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interpolated</a:t>
            </a:r>
            <a:r>
              <a:rPr sz="2200" spc="46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from </a:t>
            </a:r>
            <a:r>
              <a:rPr sz="2200" spc="-10" dirty="0">
                <a:latin typeface="Calibri"/>
                <a:cs typeface="Calibri"/>
              </a:rPr>
              <a:t>intensities </a:t>
            </a:r>
            <a:r>
              <a:rPr sz="2200" spc="-15" dirty="0">
                <a:latin typeface="Calibri"/>
                <a:cs typeface="Calibri"/>
              </a:rPr>
              <a:t>at</a:t>
            </a:r>
            <a:r>
              <a:rPr sz="2200" spc="4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vertices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 and 3.</a:t>
            </a:r>
            <a:endParaRPr sz="2200" dirty="0">
              <a:latin typeface="Calibri"/>
              <a:cs typeface="Calibri"/>
            </a:endParaRPr>
          </a:p>
          <a:p>
            <a:pPr marL="240665" marR="5080" indent="-228600" algn="just">
              <a:lnSpc>
                <a:spcPct val="100000"/>
              </a:lnSpc>
              <a:spcBef>
                <a:spcPts val="530"/>
              </a:spcBef>
              <a:buClr>
                <a:srgbClr val="52538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interior point </a:t>
            </a:r>
            <a:r>
              <a:rPr sz="2200" spc="-5" dirty="0">
                <a:latin typeface="Calibri"/>
                <a:cs typeface="Calibri"/>
              </a:rPr>
              <a:t>p is then assigned an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intensity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that</a:t>
            </a:r>
            <a:r>
              <a:rPr sz="2200" spc="-5" dirty="0">
                <a:latin typeface="Calibri"/>
                <a:cs typeface="Calibri"/>
              </a:rPr>
              <a:t> 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linearly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interpolated </a:t>
            </a:r>
            <a:r>
              <a:rPr sz="2200" spc="-10" dirty="0">
                <a:latin typeface="Calibri"/>
                <a:cs typeface="Calibri"/>
              </a:rPr>
              <a:t>from intensities at </a:t>
            </a:r>
            <a:r>
              <a:rPr sz="2200" spc="-5" dirty="0">
                <a:latin typeface="Calibri"/>
                <a:cs typeface="Calibri"/>
              </a:rPr>
              <a:t>positions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4 and 5.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1200" y="1257301"/>
            <a:ext cx="2400300" cy="15930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266" y="4953000"/>
            <a:ext cx="8173466" cy="62731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61429" y="1842611"/>
            <a:ext cx="1460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8653019" y="4305185"/>
            <a:ext cx="3079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160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1750"/>
            <a:ext cx="530225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2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.</a:t>
            </a:r>
            <a:r>
              <a:rPr b="0" spc="-204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G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o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u</a:t>
            </a:r>
            <a:r>
              <a:rPr b="0" spc="-195" dirty="0">
                <a:solidFill>
                  <a:srgbClr val="424455"/>
                </a:solidFill>
                <a:latin typeface="Cambria"/>
                <a:cs typeface="Cambria"/>
              </a:rPr>
              <a:t>r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a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u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d</a:t>
            </a:r>
            <a:r>
              <a:rPr b="0" spc="-220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S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h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a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di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n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g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…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.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20409" y="1514284"/>
            <a:ext cx="167767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4505" algn="l"/>
                <a:tab pos="1109980" algn="l"/>
              </a:tabLst>
            </a:pPr>
            <a:r>
              <a:rPr sz="2200" spc="-15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d</a:t>
            </a:r>
            <a:r>
              <a:rPr sz="2200" spc="-20" dirty="0">
                <a:latin typeface="Calibri"/>
                <a:cs typeface="Calibri"/>
              </a:rPr>
              <a:t>g</a:t>
            </a:r>
            <a:r>
              <a:rPr sz="2200" spc="-5" dirty="0">
                <a:latin typeface="Calibri"/>
                <a:cs typeface="Calibri"/>
              </a:rPr>
              <a:t>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1161783"/>
            <a:ext cx="5450840" cy="1159933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200" b="1" spc="-15" dirty="0">
                <a:latin typeface="Calibri"/>
                <a:cs typeface="Calibri"/>
              </a:rPr>
              <a:t>Advantages:</a:t>
            </a:r>
            <a:endParaRPr sz="2200">
              <a:latin typeface="Calibri"/>
              <a:cs typeface="Calibri"/>
            </a:endParaRPr>
          </a:p>
          <a:p>
            <a:pPr marL="12700" marR="5080" indent="800100">
              <a:lnSpc>
                <a:spcPct val="100000"/>
              </a:lnSpc>
              <a:spcBef>
                <a:spcPts val="530"/>
              </a:spcBef>
              <a:tabLst>
                <a:tab pos="2087245" algn="l"/>
                <a:tab pos="3980179" algn="l"/>
                <a:tab pos="4460240" algn="l"/>
              </a:tabLst>
            </a:pP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m</a:t>
            </a:r>
            <a:r>
              <a:rPr sz="2200" spc="-15" dirty="0">
                <a:latin typeface="Calibri"/>
                <a:cs typeface="Calibri"/>
              </a:rPr>
              <a:t>ov</a:t>
            </a:r>
            <a:r>
              <a:rPr sz="2200" spc="-5" dirty="0">
                <a:latin typeface="Calibri"/>
                <a:cs typeface="Calibri"/>
              </a:rPr>
              <a:t>es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dirty="0">
                <a:latin typeface="Calibri"/>
                <a:cs typeface="Calibri"/>
              </a:rPr>
              <a:t>i</a:t>
            </a:r>
            <a:r>
              <a:rPr sz="2200" spc="-10" dirty="0">
                <a:latin typeface="Calibri"/>
                <a:cs typeface="Calibri"/>
              </a:rPr>
              <a:t>s</a:t>
            </a:r>
            <a:r>
              <a:rPr sz="2200" spc="-30" dirty="0">
                <a:latin typeface="Calibri"/>
                <a:cs typeface="Calibri"/>
              </a:rPr>
              <a:t>c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-3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tinu</a:t>
            </a:r>
            <a:r>
              <a:rPr sz="2200" spc="-15" dirty="0">
                <a:latin typeface="Calibri"/>
                <a:cs typeface="Calibri"/>
              </a:rPr>
              <a:t>i</a:t>
            </a:r>
            <a:r>
              <a:rPr sz="2200" spc="-5" dirty="0">
                <a:latin typeface="Calibri"/>
                <a:cs typeface="Calibri"/>
              </a:rPr>
              <a:t>ties</a:t>
            </a:r>
            <a:r>
              <a:rPr sz="2200" dirty="0">
                <a:latin typeface="Calibri"/>
                <a:cs typeface="Calibri"/>
              </a:rPr>
              <a:t>	o</a:t>
            </a:r>
            <a:r>
              <a:rPr sz="2200" spc="-5" dirty="0">
                <a:latin typeface="Calibri"/>
                <a:cs typeface="Calibri"/>
              </a:rPr>
              <a:t>f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35" dirty="0">
                <a:latin typeface="Calibri"/>
                <a:cs typeface="Calibri"/>
              </a:rPr>
              <a:t>nt</a:t>
            </a:r>
            <a:r>
              <a:rPr sz="2200" spc="-5" dirty="0">
                <a:latin typeface="Calibri"/>
                <a:cs typeface="Calibri"/>
              </a:rPr>
              <a:t>ens</a:t>
            </a:r>
            <a:r>
              <a:rPr sz="2200" spc="5" dirty="0">
                <a:latin typeface="Calibri"/>
                <a:cs typeface="Calibri"/>
              </a:rPr>
              <a:t>i</a:t>
            </a:r>
            <a:r>
              <a:rPr sz="2200" spc="-5" dirty="0">
                <a:latin typeface="Calibri"/>
                <a:cs typeface="Calibri"/>
              </a:rPr>
              <a:t>ty  </a:t>
            </a:r>
            <a:r>
              <a:rPr sz="2200" spc="-10" dirty="0">
                <a:latin typeface="Calibri"/>
                <a:cs typeface="Calibri"/>
              </a:rPr>
              <a:t>compared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constant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shading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model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40" y="2620347"/>
            <a:ext cx="7352030" cy="2514791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b="1" spc="-10" dirty="0">
                <a:latin typeface="Calibri"/>
                <a:cs typeface="Calibri"/>
              </a:rPr>
              <a:t>Limitations:</a:t>
            </a:r>
            <a:endParaRPr sz="2200" dirty="0">
              <a:latin typeface="Calibri"/>
              <a:cs typeface="Calibri"/>
            </a:endParaRPr>
          </a:p>
          <a:p>
            <a:pPr marL="12700" marR="5080" indent="800100" algn="just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alibri"/>
                <a:cs typeface="Calibri"/>
              </a:rPr>
              <a:t>Highlights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surface are </a:t>
            </a:r>
            <a:r>
              <a:rPr sz="2200" spc="-5" dirty="0">
                <a:latin typeface="Calibri"/>
                <a:cs typeface="Calibri"/>
              </a:rPr>
              <a:t>sometimes </a:t>
            </a:r>
            <a:r>
              <a:rPr sz="2200" spc="-15" dirty="0">
                <a:latin typeface="Calibri"/>
                <a:cs typeface="Calibri"/>
              </a:rPr>
              <a:t>displayed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anomalous(irregular)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shapes</a:t>
            </a:r>
            <a:r>
              <a:rPr sz="2200" spc="-5" dirty="0">
                <a:latin typeface="Calibri"/>
                <a:cs typeface="Calibri"/>
              </a:rPr>
              <a:t> 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linear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intensity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interpolation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can </a:t>
            </a:r>
            <a:r>
              <a:rPr sz="2200" spc="-10" dirty="0">
                <a:latin typeface="Calibri"/>
                <a:cs typeface="Calibri"/>
              </a:rPr>
              <a:t>cause bright </a:t>
            </a:r>
            <a:r>
              <a:rPr sz="2200" dirty="0">
                <a:latin typeface="Calibri"/>
                <a:cs typeface="Calibri"/>
              </a:rPr>
              <a:t>or </a:t>
            </a:r>
            <a:r>
              <a:rPr sz="2200" spc="-10" dirty="0">
                <a:latin typeface="Calibri"/>
                <a:cs typeface="Calibri"/>
              </a:rPr>
              <a:t>dark intensity </a:t>
            </a:r>
            <a:r>
              <a:rPr sz="2200" spc="-15" dirty="0">
                <a:latin typeface="Calibri"/>
                <a:cs typeface="Calibri"/>
              </a:rPr>
              <a:t>streaks, </a:t>
            </a:r>
            <a:r>
              <a:rPr sz="2200" spc="-10" dirty="0">
                <a:latin typeface="Calibri"/>
                <a:cs typeface="Calibri"/>
              </a:rPr>
              <a:t>called </a:t>
            </a:r>
            <a:r>
              <a:rPr sz="2200" b="1" i="1" spc="-10" dirty="0">
                <a:latin typeface="Calibri"/>
                <a:cs typeface="Calibri"/>
              </a:rPr>
              <a:t>Mach </a:t>
            </a:r>
            <a:r>
              <a:rPr sz="2200" b="1" i="1" spc="-5" dirty="0">
                <a:latin typeface="Calibri"/>
                <a:cs typeface="Calibri"/>
              </a:rPr>
              <a:t>Bands </a:t>
            </a:r>
            <a:r>
              <a:rPr sz="2200" spc="-35" dirty="0">
                <a:latin typeface="Calibri"/>
                <a:cs typeface="Calibri"/>
              </a:rPr>
              <a:t>to 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appear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surfaces. </a:t>
            </a:r>
            <a:r>
              <a:rPr sz="2200" spc="-5" dirty="0">
                <a:latin typeface="Calibri"/>
                <a:cs typeface="Calibri"/>
              </a:rPr>
              <a:t>Mach </a:t>
            </a:r>
            <a:r>
              <a:rPr sz="2200" spc="-10" dirty="0">
                <a:latin typeface="Calibri"/>
                <a:cs typeface="Calibri"/>
              </a:rPr>
              <a:t>bands </a:t>
            </a:r>
            <a:r>
              <a:rPr sz="2200" spc="-20" dirty="0">
                <a:latin typeface="Calibri"/>
                <a:cs typeface="Calibri"/>
              </a:rPr>
              <a:t>can </a:t>
            </a:r>
            <a:r>
              <a:rPr sz="2200" spc="-5" dirty="0">
                <a:latin typeface="Calibri"/>
                <a:cs typeface="Calibri"/>
              </a:rPr>
              <a:t>be </a:t>
            </a:r>
            <a:r>
              <a:rPr sz="2200" spc="-10" dirty="0">
                <a:latin typeface="Calibri"/>
                <a:cs typeface="Calibri"/>
              </a:rPr>
              <a:t>reduced by dividing </a:t>
            </a:r>
            <a:r>
              <a:rPr sz="2200" spc="-5" dirty="0">
                <a:latin typeface="Calibri"/>
                <a:cs typeface="Calibri"/>
              </a:rPr>
              <a:t> the </a:t>
            </a:r>
            <a:r>
              <a:rPr sz="2200" spc="-10" dirty="0">
                <a:latin typeface="Calibri"/>
                <a:cs typeface="Calibri"/>
              </a:rPr>
              <a:t>surface </a:t>
            </a:r>
            <a:r>
              <a:rPr sz="2200" spc="-20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greater </a:t>
            </a:r>
            <a:r>
              <a:rPr sz="2200" spc="-10" dirty="0">
                <a:latin typeface="Calibri"/>
                <a:cs typeface="Calibri"/>
              </a:rPr>
              <a:t>number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polygon </a:t>
            </a:r>
            <a:r>
              <a:rPr sz="2200" spc="-15" dirty="0">
                <a:latin typeface="Calibri"/>
                <a:cs typeface="Calibri"/>
              </a:rPr>
              <a:t>faces </a:t>
            </a:r>
            <a:r>
              <a:rPr sz="2200" spc="-5" dirty="0">
                <a:latin typeface="Calibri"/>
                <a:cs typeface="Calibri"/>
              </a:rPr>
              <a:t>or Phong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shading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</a:t>
            </a:r>
            <a:r>
              <a:rPr sz="2200" i="1" spc="-5" dirty="0">
                <a:latin typeface="Calibri"/>
                <a:cs typeface="Calibri"/>
              </a:rPr>
              <a:t>requires</a:t>
            </a:r>
            <a:r>
              <a:rPr sz="2200" i="1" spc="-10" dirty="0">
                <a:latin typeface="Calibri"/>
                <a:cs typeface="Calibri"/>
              </a:rPr>
              <a:t> </a:t>
            </a:r>
            <a:r>
              <a:rPr sz="2200" i="1" spc="-5" dirty="0">
                <a:latin typeface="Calibri"/>
                <a:cs typeface="Calibri"/>
              </a:rPr>
              <a:t>more </a:t>
            </a:r>
            <a:r>
              <a:rPr sz="2200" i="1" spc="-10" dirty="0">
                <a:latin typeface="Calibri"/>
                <a:cs typeface="Calibri"/>
              </a:rPr>
              <a:t>calculation</a:t>
            </a:r>
            <a:r>
              <a:rPr sz="2200" spc="-10" dirty="0">
                <a:latin typeface="Calibri"/>
                <a:cs typeface="Calibri"/>
              </a:rPr>
              <a:t>).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78419" y="4262323"/>
            <a:ext cx="257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42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631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1" y="267862"/>
            <a:ext cx="43948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5" dirty="0">
                <a:solidFill>
                  <a:srgbClr val="424455"/>
                </a:solidFill>
                <a:latin typeface="Cambria"/>
                <a:cs typeface="Cambria"/>
              </a:rPr>
              <a:t>S</a:t>
            </a:r>
            <a:r>
              <a:rPr sz="4000" b="0" spc="-100" dirty="0">
                <a:solidFill>
                  <a:srgbClr val="424455"/>
                </a:solidFill>
                <a:latin typeface="Cambria"/>
                <a:cs typeface="Cambria"/>
              </a:rPr>
              <a:t>u</a:t>
            </a:r>
            <a:r>
              <a:rPr sz="4000" b="0" spc="-110" dirty="0">
                <a:solidFill>
                  <a:srgbClr val="424455"/>
                </a:solidFill>
                <a:latin typeface="Cambria"/>
                <a:cs typeface="Cambria"/>
              </a:rPr>
              <a:t>r</a:t>
            </a:r>
            <a:r>
              <a:rPr sz="4000" b="0" spc="-155" dirty="0">
                <a:solidFill>
                  <a:srgbClr val="424455"/>
                </a:solidFill>
                <a:latin typeface="Cambria"/>
                <a:cs typeface="Cambria"/>
              </a:rPr>
              <a:t>f</a:t>
            </a:r>
            <a:r>
              <a:rPr sz="4000" b="0" spc="-105" dirty="0">
                <a:solidFill>
                  <a:srgbClr val="424455"/>
                </a:solidFill>
                <a:latin typeface="Cambria"/>
                <a:cs typeface="Cambria"/>
              </a:rPr>
              <a:t>ac</a:t>
            </a:r>
            <a:r>
              <a:rPr sz="4000" b="0" spc="-5" dirty="0">
                <a:solidFill>
                  <a:srgbClr val="424455"/>
                </a:solidFill>
                <a:latin typeface="Cambria"/>
                <a:cs typeface="Cambria"/>
              </a:rPr>
              <a:t>e</a:t>
            </a:r>
            <a:r>
              <a:rPr sz="4000" b="0" spc="-225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sz="4000" b="0" spc="-185" dirty="0">
                <a:solidFill>
                  <a:srgbClr val="424455"/>
                </a:solidFill>
                <a:latin typeface="Cambria"/>
                <a:cs typeface="Cambria"/>
              </a:rPr>
              <a:t>R</a:t>
            </a:r>
            <a:r>
              <a:rPr sz="4000" b="0" spc="-105" dirty="0">
                <a:solidFill>
                  <a:srgbClr val="424455"/>
                </a:solidFill>
                <a:latin typeface="Cambria"/>
                <a:cs typeface="Cambria"/>
              </a:rPr>
              <a:t>e</a:t>
            </a:r>
            <a:r>
              <a:rPr sz="4000" b="0" spc="-100" dirty="0">
                <a:solidFill>
                  <a:srgbClr val="424455"/>
                </a:solidFill>
                <a:latin typeface="Cambria"/>
                <a:cs typeface="Cambria"/>
              </a:rPr>
              <a:t>n</a:t>
            </a:r>
            <a:r>
              <a:rPr sz="4000" b="0" spc="-110" dirty="0">
                <a:solidFill>
                  <a:srgbClr val="424455"/>
                </a:solidFill>
                <a:latin typeface="Cambria"/>
                <a:cs typeface="Cambria"/>
              </a:rPr>
              <a:t>d</a:t>
            </a:r>
            <a:r>
              <a:rPr sz="4000" b="0" spc="-105" dirty="0">
                <a:solidFill>
                  <a:srgbClr val="424455"/>
                </a:solidFill>
                <a:latin typeface="Cambria"/>
                <a:cs typeface="Cambria"/>
              </a:rPr>
              <a:t>e</a:t>
            </a:r>
            <a:r>
              <a:rPr sz="4000" b="0" spc="-110" dirty="0">
                <a:solidFill>
                  <a:srgbClr val="424455"/>
                </a:solidFill>
                <a:latin typeface="Cambria"/>
                <a:cs typeface="Cambria"/>
              </a:rPr>
              <a:t>ri</a:t>
            </a:r>
            <a:r>
              <a:rPr sz="4000" b="0" spc="-100" dirty="0">
                <a:solidFill>
                  <a:srgbClr val="424455"/>
                </a:solidFill>
                <a:latin typeface="Cambria"/>
                <a:cs typeface="Cambria"/>
              </a:rPr>
              <a:t>n</a:t>
            </a:r>
            <a:r>
              <a:rPr sz="4000" b="0" spc="-5" dirty="0">
                <a:solidFill>
                  <a:srgbClr val="424455"/>
                </a:solidFill>
                <a:latin typeface="Cambria"/>
                <a:cs typeface="Cambria"/>
              </a:rPr>
              <a:t>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4099" y="1005554"/>
            <a:ext cx="8072120" cy="5319046"/>
            <a:chOff x="234099" y="1340738"/>
            <a:chExt cx="8072120" cy="4679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0798" y="3062224"/>
              <a:ext cx="2352675" cy="1876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99" y="1340738"/>
              <a:ext cx="8071739" cy="467906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78419" y="4262323"/>
            <a:ext cx="257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43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71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1" y="421750"/>
            <a:ext cx="4307205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>
                <a:solidFill>
                  <a:srgbClr val="424455"/>
                </a:solidFill>
              </a:rPr>
              <a:t>3</a:t>
            </a:r>
            <a:r>
              <a:rPr spc="-105" dirty="0">
                <a:solidFill>
                  <a:srgbClr val="424455"/>
                </a:solidFill>
              </a:rPr>
              <a:t>.</a:t>
            </a:r>
            <a:r>
              <a:rPr spc="-110" dirty="0">
                <a:solidFill>
                  <a:srgbClr val="424455"/>
                </a:solidFill>
              </a:rPr>
              <a:t>P</a:t>
            </a:r>
            <a:r>
              <a:rPr spc="-100" dirty="0">
                <a:solidFill>
                  <a:srgbClr val="424455"/>
                </a:solidFill>
              </a:rPr>
              <a:t>h</a:t>
            </a:r>
            <a:r>
              <a:rPr spc="-105" dirty="0">
                <a:solidFill>
                  <a:srgbClr val="424455"/>
                </a:solidFill>
              </a:rPr>
              <a:t>on</a:t>
            </a:r>
            <a:r>
              <a:rPr spc="-5" dirty="0">
                <a:solidFill>
                  <a:srgbClr val="424455"/>
                </a:solidFill>
              </a:rPr>
              <a:t>g</a:t>
            </a:r>
            <a:r>
              <a:rPr spc="-215" dirty="0">
                <a:solidFill>
                  <a:srgbClr val="424455"/>
                </a:solidFill>
              </a:rPr>
              <a:t> </a:t>
            </a:r>
            <a:r>
              <a:rPr spc="-100" dirty="0">
                <a:solidFill>
                  <a:srgbClr val="424455"/>
                </a:solidFill>
              </a:rPr>
              <a:t>Sh</a:t>
            </a:r>
            <a:r>
              <a:rPr spc="-105" dirty="0">
                <a:solidFill>
                  <a:srgbClr val="424455"/>
                </a:solidFill>
              </a:rPr>
              <a:t>a</a:t>
            </a:r>
            <a:r>
              <a:rPr spc="-100" dirty="0">
                <a:solidFill>
                  <a:srgbClr val="424455"/>
                </a:solidFill>
              </a:rPr>
              <a:t>d</a:t>
            </a:r>
            <a:r>
              <a:rPr spc="-110" dirty="0">
                <a:solidFill>
                  <a:srgbClr val="424455"/>
                </a:solidFill>
              </a:rPr>
              <a:t>i</a:t>
            </a:r>
            <a:r>
              <a:rPr spc="-105" dirty="0">
                <a:solidFill>
                  <a:srgbClr val="424455"/>
                </a:solidFill>
              </a:rPr>
              <a:t>n</a:t>
            </a:r>
            <a:r>
              <a:rPr spc="-5" dirty="0">
                <a:solidFill>
                  <a:srgbClr val="424455"/>
                </a:solidFill>
              </a:rPr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1" y="1187386"/>
            <a:ext cx="7348855" cy="359175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59"/>
              </a:spcBef>
              <a:buClr>
                <a:srgbClr val="525389"/>
              </a:buClr>
              <a:tabLst>
                <a:tab pos="241300" algn="l"/>
              </a:tabLst>
            </a:pPr>
            <a:r>
              <a:rPr sz="3200" spc="-5" dirty="0">
                <a:latin typeface="+mj-lt"/>
                <a:cs typeface="Calibri"/>
              </a:rPr>
              <a:t>A </a:t>
            </a:r>
            <a:r>
              <a:rPr sz="3200" spc="-10" dirty="0">
                <a:latin typeface="+mj-lt"/>
                <a:cs typeface="Calibri"/>
              </a:rPr>
              <a:t>more </a:t>
            </a:r>
            <a:r>
              <a:rPr sz="3200" spc="-15" dirty="0">
                <a:latin typeface="+mj-lt"/>
                <a:cs typeface="Calibri"/>
              </a:rPr>
              <a:t>accurate </a:t>
            </a:r>
            <a:r>
              <a:rPr sz="3200" spc="-10" dirty="0">
                <a:latin typeface="+mj-lt"/>
                <a:cs typeface="Calibri"/>
              </a:rPr>
              <a:t>method </a:t>
            </a:r>
            <a:r>
              <a:rPr sz="3200" spc="-20" dirty="0">
                <a:latin typeface="+mj-lt"/>
                <a:cs typeface="Calibri"/>
              </a:rPr>
              <a:t>for </a:t>
            </a:r>
            <a:r>
              <a:rPr sz="3200" spc="-5" dirty="0">
                <a:latin typeface="+mj-lt"/>
                <a:cs typeface="Calibri"/>
              </a:rPr>
              <a:t>rendering a </a:t>
            </a:r>
            <a:r>
              <a:rPr sz="3200" spc="-10" dirty="0">
                <a:latin typeface="+mj-lt"/>
                <a:cs typeface="Calibri"/>
              </a:rPr>
              <a:t>polygon surface </a:t>
            </a:r>
            <a:r>
              <a:rPr sz="3200" spc="-5" dirty="0">
                <a:latin typeface="+mj-lt"/>
                <a:cs typeface="Calibri"/>
              </a:rPr>
              <a:t>is </a:t>
            </a:r>
            <a:r>
              <a:rPr sz="3200" dirty="0">
                <a:latin typeface="+mj-lt"/>
                <a:cs typeface="Calibri"/>
              </a:rPr>
              <a:t> </a:t>
            </a:r>
            <a:r>
              <a:rPr sz="3200" spc="-5" dirty="0">
                <a:latin typeface="+mj-lt"/>
                <a:cs typeface="Calibri"/>
              </a:rPr>
              <a:t>Phong shading, </a:t>
            </a:r>
            <a:r>
              <a:rPr sz="3200" dirty="0">
                <a:latin typeface="+mj-lt"/>
                <a:cs typeface="Calibri"/>
              </a:rPr>
              <a:t>or </a:t>
            </a:r>
            <a:r>
              <a:rPr sz="3200" spc="-5" dirty="0">
                <a:solidFill>
                  <a:srgbClr val="FF0000"/>
                </a:solidFill>
                <a:latin typeface="+mj-lt"/>
                <a:cs typeface="Calibri"/>
              </a:rPr>
              <a:t>normal </a:t>
            </a:r>
            <a:r>
              <a:rPr sz="3200" spc="-15" dirty="0">
                <a:solidFill>
                  <a:srgbClr val="FF0000"/>
                </a:solidFill>
                <a:latin typeface="+mj-lt"/>
                <a:cs typeface="Calibri"/>
              </a:rPr>
              <a:t>vector </a:t>
            </a:r>
            <a:r>
              <a:rPr sz="3200" spc="-10" dirty="0">
                <a:solidFill>
                  <a:srgbClr val="FF0000"/>
                </a:solidFill>
                <a:latin typeface="+mj-lt"/>
                <a:cs typeface="Calibri"/>
              </a:rPr>
              <a:t>interpolation </a:t>
            </a:r>
            <a:r>
              <a:rPr sz="3200" spc="-10" dirty="0">
                <a:latin typeface="+mj-lt"/>
                <a:cs typeface="Calibri"/>
              </a:rPr>
              <a:t>shading </a:t>
            </a:r>
            <a:r>
              <a:rPr sz="3200" spc="-5" dirty="0">
                <a:latin typeface="+mj-lt"/>
                <a:cs typeface="Calibri"/>
              </a:rPr>
              <a:t>which </a:t>
            </a:r>
            <a:r>
              <a:rPr sz="3200" dirty="0">
                <a:latin typeface="+mj-lt"/>
                <a:cs typeface="Calibri"/>
              </a:rPr>
              <a:t> </a:t>
            </a:r>
            <a:r>
              <a:rPr sz="3200" spc="-15" dirty="0">
                <a:latin typeface="+mj-lt"/>
                <a:cs typeface="Calibri"/>
              </a:rPr>
              <a:t>first</a:t>
            </a:r>
            <a:r>
              <a:rPr sz="3200" spc="-10" dirty="0">
                <a:latin typeface="+mj-lt"/>
                <a:cs typeface="Calibri"/>
              </a:rPr>
              <a:t> </a:t>
            </a:r>
            <a:r>
              <a:rPr sz="3200" spc="-15" dirty="0">
                <a:latin typeface="+mj-lt"/>
                <a:cs typeface="Calibri"/>
              </a:rPr>
              <a:t>interpolate</a:t>
            </a:r>
            <a:r>
              <a:rPr sz="3200" spc="-10" dirty="0">
                <a:latin typeface="+mj-lt"/>
                <a:cs typeface="Calibri"/>
              </a:rPr>
              <a:t> </a:t>
            </a:r>
            <a:r>
              <a:rPr sz="3200" spc="-5" dirty="0">
                <a:latin typeface="+mj-lt"/>
                <a:cs typeface="Calibri"/>
              </a:rPr>
              <a:t>normal</a:t>
            </a:r>
            <a:r>
              <a:rPr sz="3200" dirty="0">
                <a:latin typeface="+mj-lt"/>
                <a:cs typeface="Calibri"/>
              </a:rPr>
              <a:t> </a:t>
            </a:r>
            <a:r>
              <a:rPr sz="3200" spc="-15" dirty="0">
                <a:latin typeface="+mj-lt"/>
                <a:cs typeface="Calibri"/>
              </a:rPr>
              <a:t>vectors,</a:t>
            </a:r>
            <a:r>
              <a:rPr sz="3200" spc="-10" dirty="0">
                <a:latin typeface="+mj-lt"/>
                <a:cs typeface="Calibri"/>
              </a:rPr>
              <a:t> </a:t>
            </a:r>
            <a:r>
              <a:rPr sz="3200" spc="-5" dirty="0">
                <a:latin typeface="+mj-lt"/>
                <a:cs typeface="Calibri"/>
              </a:rPr>
              <a:t>and</a:t>
            </a:r>
            <a:r>
              <a:rPr sz="3200" dirty="0">
                <a:latin typeface="+mj-lt"/>
                <a:cs typeface="Calibri"/>
              </a:rPr>
              <a:t> </a:t>
            </a:r>
            <a:r>
              <a:rPr sz="3200" spc="-5" dirty="0">
                <a:latin typeface="+mj-lt"/>
                <a:cs typeface="Calibri"/>
              </a:rPr>
              <a:t>then</a:t>
            </a:r>
            <a:r>
              <a:rPr sz="3200" dirty="0">
                <a:latin typeface="+mj-lt"/>
                <a:cs typeface="Calibri"/>
              </a:rPr>
              <a:t> </a:t>
            </a:r>
            <a:r>
              <a:rPr sz="3200" spc="-5" dirty="0">
                <a:latin typeface="+mj-lt"/>
                <a:cs typeface="Calibri"/>
              </a:rPr>
              <a:t>apply</a:t>
            </a:r>
            <a:r>
              <a:rPr sz="3200" dirty="0">
                <a:latin typeface="+mj-lt"/>
                <a:cs typeface="Calibri"/>
              </a:rPr>
              <a:t> </a:t>
            </a:r>
            <a:r>
              <a:rPr sz="3200" spc="-5" dirty="0">
                <a:latin typeface="+mj-lt"/>
                <a:cs typeface="Calibri"/>
              </a:rPr>
              <a:t>the </a:t>
            </a:r>
            <a:r>
              <a:rPr sz="3200" spc="-484" dirty="0">
                <a:latin typeface="+mj-lt"/>
                <a:cs typeface="Calibri"/>
              </a:rPr>
              <a:t> </a:t>
            </a:r>
            <a:r>
              <a:rPr sz="3200" spc="-5" dirty="0">
                <a:latin typeface="+mj-lt"/>
                <a:cs typeface="Calibri"/>
              </a:rPr>
              <a:t>illumination</a:t>
            </a:r>
            <a:r>
              <a:rPr sz="3200" dirty="0">
                <a:latin typeface="+mj-lt"/>
                <a:cs typeface="Calibri"/>
              </a:rPr>
              <a:t> </a:t>
            </a:r>
            <a:r>
              <a:rPr sz="3200" spc="-5" dirty="0">
                <a:latin typeface="+mj-lt"/>
                <a:cs typeface="Calibri"/>
              </a:rPr>
              <a:t>model</a:t>
            </a:r>
            <a:r>
              <a:rPr sz="3200" dirty="0">
                <a:latin typeface="+mj-lt"/>
                <a:cs typeface="Calibri"/>
              </a:rPr>
              <a:t> </a:t>
            </a:r>
            <a:r>
              <a:rPr sz="3200" spc="-20" dirty="0">
                <a:latin typeface="+mj-lt"/>
                <a:cs typeface="Calibri"/>
              </a:rPr>
              <a:t>to</a:t>
            </a:r>
            <a:r>
              <a:rPr sz="3200" spc="-15" dirty="0">
                <a:latin typeface="+mj-lt"/>
                <a:cs typeface="Calibri"/>
              </a:rPr>
              <a:t> </a:t>
            </a:r>
            <a:r>
              <a:rPr sz="3200" dirty="0">
                <a:latin typeface="+mj-lt"/>
                <a:cs typeface="Calibri"/>
              </a:rPr>
              <a:t>each</a:t>
            </a:r>
            <a:r>
              <a:rPr sz="3200" spc="5" dirty="0">
                <a:latin typeface="+mj-lt"/>
                <a:cs typeface="Calibri"/>
              </a:rPr>
              <a:t> </a:t>
            </a:r>
            <a:r>
              <a:rPr sz="3200" spc="-10" dirty="0">
                <a:latin typeface="+mj-lt"/>
                <a:cs typeface="Calibri"/>
              </a:rPr>
              <a:t>surface</a:t>
            </a:r>
            <a:r>
              <a:rPr sz="3200" spc="-5" dirty="0">
                <a:latin typeface="+mj-lt"/>
                <a:cs typeface="Calibri"/>
              </a:rPr>
              <a:t> </a:t>
            </a:r>
            <a:r>
              <a:rPr sz="3200" spc="-10" dirty="0">
                <a:latin typeface="+mj-lt"/>
                <a:cs typeface="Calibri"/>
              </a:rPr>
              <a:t>point.</a:t>
            </a:r>
            <a:r>
              <a:rPr sz="3200" spc="-5" dirty="0">
                <a:latin typeface="+mj-lt"/>
                <a:cs typeface="Calibri"/>
              </a:rPr>
              <a:t> It</a:t>
            </a:r>
            <a:r>
              <a:rPr sz="3200" dirty="0">
                <a:latin typeface="+mj-lt"/>
                <a:cs typeface="Calibri"/>
              </a:rPr>
              <a:t> </a:t>
            </a:r>
            <a:r>
              <a:rPr sz="3200" spc="-15" dirty="0">
                <a:latin typeface="+mj-lt"/>
                <a:cs typeface="Calibri"/>
              </a:rPr>
              <a:t>displays</a:t>
            </a:r>
            <a:r>
              <a:rPr sz="3200" spc="-10" dirty="0">
                <a:latin typeface="+mj-lt"/>
                <a:cs typeface="Calibri"/>
              </a:rPr>
              <a:t> more </a:t>
            </a:r>
            <a:r>
              <a:rPr sz="3200" spc="-5" dirty="0">
                <a:latin typeface="+mj-lt"/>
                <a:cs typeface="Calibri"/>
              </a:rPr>
              <a:t> </a:t>
            </a:r>
            <a:r>
              <a:rPr sz="3200" spc="-10" dirty="0">
                <a:latin typeface="+mj-lt"/>
                <a:cs typeface="Calibri"/>
              </a:rPr>
              <a:t>realistic highlights </a:t>
            </a:r>
            <a:r>
              <a:rPr sz="3200" dirty="0">
                <a:latin typeface="+mj-lt"/>
                <a:cs typeface="Calibri"/>
              </a:rPr>
              <a:t>on </a:t>
            </a:r>
            <a:r>
              <a:rPr sz="3200" spc="-5" dirty="0">
                <a:latin typeface="+mj-lt"/>
                <a:cs typeface="Calibri"/>
              </a:rPr>
              <a:t>a </a:t>
            </a:r>
            <a:r>
              <a:rPr sz="3200" spc="-10" dirty="0">
                <a:latin typeface="+mj-lt"/>
                <a:cs typeface="Calibri"/>
              </a:rPr>
              <a:t>surface </a:t>
            </a:r>
            <a:r>
              <a:rPr sz="3200" spc="-5" dirty="0">
                <a:latin typeface="+mj-lt"/>
                <a:cs typeface="Calibri"/>
              </a:rPr>
              <a:t>and </a:t>
            </a:r>
            <a:r>
              <a:rPr sz="3200" spc="-10" dirty="0">
                <a:latin typeface="+mj-lt"/>
                <a:cs typeface="Calibri"/>
              </a:rPr>
              <a:t>greatly reduces </a:t>
            </a:r>
            <a:r>
              <a:rPr sz="3200" spc="-5" dirty="0">
                <a:latin typeface="+mj-lt"/>
                <a:cs typeface="Calibri"/>
              </a:rPr>
              <a:t>the Mach- </a:t>
            </a:r>
            <a:r>
              <a:rPr sz="3200" dirty="0">
                <a:latin typeface="+mj-lt"/>
                <a:cs typeface="Calibri"/>
              </a:rPr>
              <a:t> </a:t>
            </a:r>
            <a:r>
              <a:rPr sz="3200" spc="-10" dirty="0">
                <a:latin typeface="+mj-lt"/>
                <a:cs typeface="Calibri"/>
              </a:rPr>
              <a:t>band </a:t>
            </a:r>
            <a:r>
              <a:rPr sz="3200" spc="-20" dirty="0">
                <a:latin typeface="+mj-lt"/>
                <a:cs typeface="Calibri"/>
              </a:rPr>
              <a:t>effect</a:t>
            </a:r>
            <a:r>
              <a:rPr sz="3200" spc="-20" dirty="0" smtClean="0">
                <a:latin typeface="+mj-lt"/>
                <a:cs typeface="Calibri"/>
              </a:rPr>
              <a:t>.</a:t>
            </a:r>
            <a:endParaRPr sz="3200" dirty="0">
              <a:latin typeface="+mj-lt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78419" y="4262323"/>
            <a:ext cx="2571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4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curve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32844"/>
            <a:ext cx="6400800" cy="431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906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1" y="421750"/>
            <a:ext cx="4307205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>
                <a:solidFill>
                  <a:srgbClr val="424455"/>
                </a:solidFill>
              </a:rPr>
              <a:t>3</a:t>
            </a:r>
            <a:r>
              <a:rPr spc="-105" dirty="0">
                <a:solidFill>
                  <a:srgbClr val="424455"/>
                </a:solidFill>
              </a:rPr>
              <a:t>.</a:t>
            </a:r>
            <a:r>
              <a:rPr spc="-110" dirty="0">
                <a:solidFill>
                  <a:srgbClr val="424455"/>
                </a:solidFill>
              </a:rPr>
              <a:t>P</a:t>
            </a:r>
            <a:r>
              <a:rPr spc="-100" dirty="0">
                <a:solidFill>
                  <a:srgbClr val="424455"/>
                </a:solidFill>
              </a:rPr>
              <a:t>h</a:t>
            </a:r>
            <a:r>
              <a:rPr spc="-105" dirty="0">
                <a:solidFill>
                  <a:srgbClr val="424455"/>
                </a:solidFill>
              </a:rPr>
              <a:t>on</a:t>
            </a:r>
            <a:r>
              <a:rPr spc="-5" dirty="0">
                <a:solidFill>
                  <a:srgbClr val="424455"/>
                </a:solidFill>
              </a:rPr>
              <a:t>g</a:t>
            </a:r>
            <a:r>
              <a:rPr spc="-215" dirty="0">
                <a:solidFill>
                  <a:srgbClr val="424455"/>
                </a:solidFill>
              </a:rPr>
              <a:t> </a:t>
            </a:r>
            <a:r>
              <a:rPr spc="-100" dirty="0">
                <a:solidFill>
                  <a:srgbClr val="424455"/>
                </a:solidFill>
              </a:rPr>
              <a:t>Sh</a:t>
            </a:r>
            <a:r>
              <a:rPr spc="-105" dirty="0">
                <a:solidFill>
                  <a:srgbClr val="424455"/>
                </a:solidFill>
              </a:rPr>
              <a:t>a</a:t>
            </a:r>
            <a:r>
              <a:rPr spc="-100" dirty="0">
                <a:solidFill>
                  <a:srgbClr val="424455"/>
                </a:solidFill>
              </a:rPr>
              <a:t>d</a:t>
            </a:r>
            <a:r>
              <a:rPr spc="-110" dirty="0">
                <a:solidFill>
                  <a:srgbClr val="424455"/>
                </a:solidFill>
              </a:rPr>
              <a:t>i</a:t>
            </a:r>
            <a:r>
              <a:rPr spc="-105" dirty="0">
                <a:solidFill>
                  <a:srgbClr val="424455"/>
                </a:solidFill>
              </a:rPr>
              <a:t>n</a:t>
            </a:r>
            <a:r>
              <a:rPr spc="-5" dirty="0">
                <a:solidFill>
                  <a:srgbClr val="424455"/>
                </a:solidFill>
              </a:rPr>
              <a:t>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320" y="1200150"/>
            <a:ext cx="7748016" cy="52006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653019" y="4305185"/>
            <a:ext cx="3079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4371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1750"/>
            <a:ext cx="690118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>
                <a:solidFill>
                  <a:srgbClr val="424455"/>
                </a:solidFill>
              </a:rPr>
              <a:t>G</a:t>
            </a:r>
            <a:r>
              <a:rPr spc="-105" dirty="0">
                <a:solidFill>
                  <a:srgbClr val="424455"/>
                </a:solidFill>
              </a:rPr>
              <a:t>o</a:t>
            </a:r>
            <a:r>
              <a:rPr spc="-100" dirty="0">
                <a:solidFill>
                  <a:srgbClr val="424455"/>
                </a:solidFill>
              </a:rPr>
              <a:t>u</a:t>
            </a:r>
            <a:r>
              <a:rPr spc="-185" dirty="0">
                <a:solidFill>
                  <a:srgbClr val="424455"/>
                </a:solidFill>
              </a:rPr>
              <a:t>r</a:t>
            </a:r>
            <a:r>
              <a:rPr spc="-105" dirty="0">
                <a:solidFill>
                  <a:srgbClr val="424455"/>
                </a:solidFill>
              </a:rPr>
              <a:t>a</a:t>
            </a:r>
            <a:r>
              <a:rPr spc="-100" dirty="0">
                <a:solidFill>
                  <a:srgbClr val="424455"/>
                </a:solidFill>
              </a:rPr>
              <a:t>u</a:t>
            </a:r>
            <a:r>
              <a:rPr spc="-5" dirty="0">
                <a:solidFill>
                  <a:srgbClr val="424455"/>
                </a:solidFill>
              </a:rPr>
              <a:t>d</a:t>
            </a:r>
            <a:r>
              <a:rPr spc="-195" dirty="0">
                <a:solidFill>
                  <a:srgbClr val="424455"/>
                </a:solidFill>
              </a:rPr>
              <a:t> </a:t>
            </a:r>
            <a:r>
              <a:rPr spc="-405" dirty="0">
                <a:solidFill>
                  <a:srgbClr val="424455"/>
                </a:solidFill>
              </a:rPr>
              <a:t>V</a:t>
            </a:r>
            <a:r>
              <a:rPr spc="-5" dirty="0">
                <a:solidFill>
                  <a:srgbClr val="424455"/>
                </a:solidFill>
              </a:rPr>
              <a:t>s</a:t>
            </a:r>
            <a:r>
              <a:rPr spc="-204" dirty="0">
                <a:solidFill>
                  <a:srgbClr val="424455"/>
                </a:solidFill>
              </a:rPr>
              <a:t> </a:t>
            </a:r>
            <a:r>
              <a:rPr spc="-110" dirty="0">
                <a:solidFill>
                  <a:srgbClr val="424455"/>
                </a:solidFill>
              </a:rPr>
              <a:t>P</a:t>
            </a:r>
            <a:r>
              <a:rPr spc="-100" dirty="0">
                <a:solidFill>
                  <a:srgbClr val="424455"/>
                </a:solidFill>
              </a:rPr>
              <a:t>h</a:t>
            </a:r>
            <a:r>
              <a:rPr spc="-105" dirty="0">
                <a:solidFill>
                  <a:srgbClr val="424455"/>
                </a:solidFill>
              </a:rPr>
              <a:t>on</a:t>
            </a:r>
            <a:r>
              <a:rPr spc="-5" dirty="0">
                <a:solidFill>
                  <a:srgbClr val="424455"/>
                </a:solidFill>
              </a:rPr>
              <a:t>g</a:t>
            </a:r>
            <a:r>
              <a:rPr spc="-204" dirty="0">
                <a:solidFill>
                  <a:srgbClr val="424455"/>
                </a:solidFill>
              </a:rPr>
              <a:t> </a:t>
            </a:r>
            <a:r>
              <a:rPr spc="-100" dirty="0">
                <a:solidFill>
                  <a:srgbClr val="424455"/>
                </a:solidFill>
              </a:rPr>
              <a:t>Sh</a:t>
            </a:r>
            <a:r>
              <a:rPr spc="-105" dirty="0">
                <a:solidFill>
                  <a:srgbClr val="424455"/>
                </a:solidFill>
              </a:rPr>
              <a:t>a</a:t>
            </a:r>
            <a:r>
              <a:rPr spc="-100" dirty="0">
                <a:solidFill>
                  <a:srgbClr val="424455"/>
                </a:solidFill>
              </a:rPr>
              <a:t>d</a:t>
            </a:r>
            <a:r>
              <a:rPr spc="-110" dirty="0">
                <a:solidFill>
                  <a:srgbClr val="424455"/>
                </a:solidFill>
              </a:rPr>
              <a:t>i</a:t>
            </a:r>
            <a:r>
              <a:rPr spc="-105" dirty="0">
                <a:solidFill>
                  <a:srgbClr val="424455"/>
                </a:solidFill>
              </a:rPr>
              <a:t>n</a:t>
            </a:r>
            <a:r>
              <a:rPr spc="-5" dirty="0">
                <a:solidFill>
                  <a:srgbClr val="424455"/>
                </a:solidFill>
              </a:rPr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40" y="1161783"/>
            <a:ext cx="7122160" cy="821379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Clr>
                <a:srgbClr val="52538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+mj-lt"/>
                <a:cs typeface="Calibri"/>
              </a:rPr>
              <a:t>Gouraud</a:t>
            </a:r>
            <a:r>
              <a:rPr sz="2200" spc="-5" dirty="0">
                <a:latin typeface="+mj-lt"/>
                <a:cs typeface="Calibri"/>
              </a:rPr>
              <a:t> </a:t>
            </a:r>
            <a:r>
              <a:rPr sz="2200" spc="-10" dirty="0">
                <a:latin typeface="+mj-lt"/>
                <a:cs typeface="Calibri"/>
              </a:rPr>
              <a:t>shading</a:t>
            </a:r>
            <a:r>
              <a:rPr sz="2200" spc="-15" dirty="0">
                <a:latin typeface="+mj-lt"/>
                <a:cs typeface="Calibri"/>
              </a:rPr>
              <a:t> </a:t>
            </a:r>
            <a:r>
              <a:rPr sz="2200" spc="-5" dirty="0">
                <a:latin typeface="+mj-lt"/>
                <a:cs typeface="Calibri"/>
              </a:rPr>
              <a:t>is</a:t>
            </a:r>
            <a:r>
              <a:rPr sz="2200" dirty="0">
                <a:latin typeface="+mj-lt"/>
                <a:cs typeface="Calibri"/>
              </a:rPr>
              <a:t> </a:t>
            </a:r>
            <a:r>
              <a:rPr sz="2200" spc="-20" dirty="0">
                <a:latin typeface="+mj-lt"/>
                <a:cs typeface="Calibri"/>
              </a:rPr>
              <a:t>faster</a:t>
            </a:r>
            <a:r>
              <a:rPr sz="2200" spc="5" dirty="0">
                <a:latin typeface="+mj-lt"/>
                <a:cs typeface="Calibri"/>
              </a:rPr>
              <a:t> </a:t>
            </a:r>
            <a:r>
              <a:rPr sz="2200" spc="-5" dirty="0">
                <a:latin typeface="+mj-lt"/>
                <a:cs typeface="Calibri"/>
              </a:rPr>
              <a:t>than Phong </a:t>
            </a:r>
            <a:r>
              <a:rPr sz="2200" spc="-10" dirty="0">
                <a:latin typeface="+mj-lt"/>
                <a:cs typeface="Calibri"/>
              </a:rPr>
              <a:t>shading</a:t>
            </a:r>
            <a:endParaRPr sz="2200" dirty="0">
              <a:latin typeface="+mj-lt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52538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+mj-lt"/>
                <a:cs typeface="Calibri"/>
              </a:rPr>
              <a:t>Phong</a:t>
            </a:r>
            <a:r>
              <a:rPr sz="2200" spc="-15" dirty="0">
                <a:latin typeface="+mj-lt"/>
                <a:cs typeface="Calibri"/>
              </a:rPr>
              <a:t> </a:t>
            </a:r>
            <a:r>
              <a:rPr sz="2200" spc="-5" dirty="0">
                <a:latin typeface="+mj-lt"/>
                <a:cs typeface="Calibri"/>
              </a:rPr>
              <a:t>shading</a:t>
            </a:r>
            <a:r>
              <a:rPr sz="2200" spc="-20" dirty="0">
                <a:latin typeface="+mj-lt"/>
                <a:cs typeface="Calibri"/>
              </a:rPr>
              <a:t> </a:t>
            </a:r>
            <a:r>
              <a:rPr sz="2200" spc="-5" dirty="0">
                <a:latin typeface="+mj-lt"/>
                <a:cs typeface="Calibri"/>
              </a:rPr>
              <a:t>is</a:t>
            </a:r>
            <a:r>
              <a:rPr sz="2200" spc="-10" dirty="0">
                <a:latin typeface="+mj-lt"/>
                <a:cs typeface="Calibri"/>
              </a:rPr>
              <a:t> more</a:t>
            </a:r>
            <a:r>
              <a:rPr sz="2200" spc="10" dirty="0">
                <a:latin typeface="+mj-lt"/>
                <a:cs typeface="Calibri"/>
              </a:rPr>
              <a:t> </a:t>
            </a:r>
            <a:r>
              <a:rPr sz="2200" spc="-20" dirty="0">
                <a:latin typeface="+mj-lt"/>
                <a:cs typeface="Calibri"/>
              </a:rPr>
              <a:t>accurate</a:t>
            </a:r>
            <a:endParaRPr sz="2200" dirty="0">
              <a:latin typeface="+mj-lt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220" y="3112193"/>
            <a:ext cx="6934200" cy="242887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653019" y="4305185"/>
            <a:ext cx="3079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1434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1750"/>
            <a:ext cx="642366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G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o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u</a:t>
            </a:r>
            <a:r>
              <a:rPr b="0" spc="-195" dirty="0">
                <a:solidFill>
                  <a:srgbClr val="424455"/>
                </a:solidFill>
                <a:latin typeface="Cambria"/>
                <a:cs typeface="Cambria"/>
              </a:rPr>
              <a:t>r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a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u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d</a:t>
            </a:r>
            <a:r>
              <a:rPr b="0" spc="-215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335" dirty="0">
                <a:solidFill>
                  <a:srgbClr val="424455"/>
                </a:solidFill>
                <a:latin typeface="Cambria"/>
                <a:cs typeface="Cambria"/>
              </a:rPr>
              <a:t>V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s</a:t>
            </a:r>
            <a:r>
              <a:rPr b="0" spc="-204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P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h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o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n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g</a:t>
            </a:r>
            <a:r>
              <a:rPr b="0" spc="-215" dirty="0">
                <a:solidFill>
                  <a:srgbClr val="424455"/>
                </a:solidFill>
                <a:latin typeface="Cambria"/>
                <a:cs typeface="Cambria"/>
              </a:rPr>
              <a:t> </a:t>
            </a:r>
            <a:r>
              <a:rPr b="0" spc="-105" dirty="0">
                <a:solidFill>
                  <a:srgbClr val="424455"/>
                </a:solidFill>
                <a:latin typeface="Cambria"/>
                <a:cs typeface="Cambria"/>
              </a:rPr>
              <a:t>Sha</a:t>
            </a:r>
            <a:r>
              <a:rPr b="0" spc="-110" dirty="0">
                <a:solidFill>
                  <a:srgbClr val="424455"/>
                </a:solidFill>
                <a:latin typeface="Cambria"/>
                <a:cs typeface="Cambria"/>
              </a:rPr>
              <a:t>di</a:t>
            </a:r>
            <a:r>
              <a:rPr b="0" spc="-100" dirty="0">
                <a:solidFill>
                  <a:srgbClr val="424455"/>
                </a:solidFill>
                <a:latin typeface="Cambria"/>
                <a:cs typeface="Cambria"/>
              </a:rPr>
              <a:t>n</a:t>
            </a:r>
            <a:r>
              <a:rPr b="0" spc="-5" dirty="0">
                <a:solidFill>
                  <a:srgbClr val="424455"/>
                </a:solidFill>
                <a:latin typeface="Cambria"/>
                <a:cs typeface="Cambria"/>
              </a:rPr>
              <a:t>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2228850"/>
            <a:ext cx="5562600" cy="26717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96706" y="2346675"/>
            <a:ext cx="307777" cy="159972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Nipun</a:t>
            </a:r>
            <a:r>
              <a:rPr sz="1200" spc="-50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EDEDE"/>
                </a:solidFill>
                <a:latin typeface="Calibri"/>
                <a:cs typeface="Calibri"/>
              </a:rPr>
              <a:t>Thapa</a:t>
            </a:r>
            <a:r>
              <a:rPr sz="1200" spc="-3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(Computer</a:t>
            </a:r>
            <a:r>
              <a:rPr sz="1200" spc="-45" dirty="0">
                <a:solidFill>
                  <a:srgbClr val="DEDEDE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DEDEDE"/>
                </a:solidFill>
                <a:latin typeface="Calibri"/>
                <a:cs typeface="Calibri"/>
              </a:rPr>
              <a:t>Graphics)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31732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71120" y="396239"/>
                </a:moveTo>
                <a:lnTo>
                  <a:pt x="43451" y="390651"/>
                </a:lnTo>
                <a:lnTo>
                  <a:pt x="20843" y="375410"/>
                </a:lnTo>
                <a:lnTo>
                  <a:pt x="5593" y="352804"/>
                </a:lnTo>
                <a:lnTo>
                  <a:pt x="0" y="325119"/>
                </a:lnTo>
                <a:lnTo>
                  <a:pt x="0" y="71119"/>
                </a:lnTo>
                <a:lnTo>
                  <a:pt x="5593" y="43435"/>
                </a:lnTo>
                <a:lnTo>
                  <a:pt x="20843" y="20829"/>
                </a:lnTo>
                <a:lnTo>
                  <a:pt x="43451" y="5588"/>
                </a:lnTo>
                <a:lnTo>
                  <a:pt x="711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09253" y="4236719"/>
            <a:ext cx="71120" cy="297180"/>
          </a:xfrm>
          <a:custGeom>
            <a:avLst/>
            <a:gdLst/>
            <a:ahLst/>
            <a:cxnLst/>
            <a:rect l="l" t="t" r="r" b="b"/>
            <a:pathLst>
              <a:path w="71120" h="396239">
                <a:moveTo>
                  <a:pt x="0" y="0"/>
                </a:moveTo>
                <a:lnTo>
                  <a:pt x="27721" y="5588"/>
                </a:lnTo>
                <a:lnTo>
                  <a:pt x="50323" y="20829"/>
                </a:lnTo>
                <a:lnTo>
                  <a:pt x="65543" y="43435"/>
                </a:lnTo>
                <a:lnTo>
                  <a:pt x="71120" y="71119"/>
                </a:lnTo>
                <a:lnTo>
                  <a:pt x="71120" y="325119"/>
                </a:lnTo>
                <a:lnTo>
                  <a:pt x="65543" y="352804"/>
                </a:lnTo>
                <a:lnTo>
                  <a:pt x="50323" y="375410"/>
                </a:lnTo>
                <a:lnTo>
                  <a:pt x="27721" y="390651"/>
                </a:ln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8653019" y="4305185"/>
            <a:ext cx="3079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9327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4" y="1755775"/>
            <a:ext cx="738187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920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9600"/>
            <a:ext cx="7603588" cy="570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920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4" y="1755775"/>
            <a:ext cx="715327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9201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0" y="152400"/>
            <a:ext cx="8009564" cy="601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9201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7705082" cy="578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9201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392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34340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Finally the color of the object is noted down from the presence of the light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76818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7510552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319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Bezier curves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82000" cy="4873752"/>
          </a:xfrm>
        </p:spPr>
        <p:txBody>
          <a:bodyPr/>
          <a:lstStyle/>
          <a:p>
            <a:pPr marL="0" indent="0" algn="just" fontAlgn="base">
              <a:buNone/>
            </a:pPr>
            <a:r>
              <a:rPr lang="en-US" dirty="0"/>
              <a:t>Bezier Curve is parametric curve defined by a set of control points.</a:t>
            </a:r>
          </a:p>
          <a:p>
            <a:pPr marL="457200" indent="-457200" algn="just" fontAlgn="base">
              <a:buAutoNum type="arabicPeriod"/>
            </a:pPr>
            <a:r>
              <a:rPr lang="en-US" dirty="0" smtClean="0"/>
              <a:t>Two </a:t>
            </a:r>
            <a:r>
              <a:rPr lang="en-US" dirty="0"/>
              <a:t>points are ends of the </a:t>
            </a:r>
            <a:r>
              <a:rPr lang="en-US" dirty="0" smtClean="0"/>
              <a:t>curve.</a:t>
            </a:r>
          </a:p>
          <a:p>
            <a:pPr marL="457200" indent="-457200" algn="just" fontAlgn="base">
              <a:buAutoNum type="arabicPeriod"/>
            </a:pPr>
            <a:r>
              <a:rPr lang="en-US" dirty="0" smtClean="0"/>
              <a:t>Other </a:t>
            </a:r>
            <a:r>
              <a:rPr lang="en-US" dirty="0"/>
              <a:t>points determine the shape of the </a:t>
            </a:r>
            <a:r>
              <a:rPr lang="en-US" dirty="0" smtClean="0"/>
              <a:t>curve.</a:t>
            </a:r>
          </a:p>
          <a:p>
            <a:pPr marL="457200" indent="-457200" algn="just" fontAlgn="base"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concept of B</a:t>
            </a:r>
            <a:r>
              <a:rPr lang="en-US" dirty="0" smtClean="0"/>
              <a:t>ezier </a:t>
            </a:r>
            <a:r>
              <a:rPr lang="en-US" dirty="0"/>
              <a:t>curves was given by Pierre Bezier.</a:t>
            </a:r>
          </a:p>
          <a:p>
            <a:pPr marL="0" indent="0" algn="just" fontAlgn="base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054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Unit 4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Curve Generation, Bezier and B-spline Methods. Basic Illumination Model: Diffuse Reflection, Specular Reflection, </a:t>
            </a:r>
            <a:r>
              <a:rPr lang="en-US" dirty="0" err="1"/>
              <a:t>Phong</a:t>
            </a:r>
            <a:r>
              <a:rPr lang="en-US" dirty="0"/>
              <a:t> Shading, </a:t>
            </a:r>
            <a:r>
              <a:rPr lang="en-US" dirty="0" err="1"/>
              <a:t>Gouraud</a:t>
            </a:r>
            <a:r>
              <a:rPr lang="en-US" dirty="0"/>
              <a:t> Shading, Ray Tracing, </a:t>
            </a:r>
            <a:r>
              <a:rPr lang="en-US" b="1" dirty="0"/>
              <a:t>Color Models like RGB, YIQ, CMY, HSV. </a:t>
            </a:r>
          </a:p>
        </p:txBody>
      </p:sp>
    </p:spTree>
    <p:extLst>
      <p:ext uri="{BB962C8B-B14F-4D97-AF65-F5344CB8AC3E}">
        <p14:creationId xmlns:p14="http://schemas.microsoft.com/office/powerpoint/2010/main" val="8013429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9F0A37-9D68-48B6-A481-B6D41542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344557"/>
            <a:ext cx="8246165" cy="56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3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B5DC02D-934E-458F-8CA8-69088D90D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22"/>
          <a:stretch/>
        </p:blipFill>
        <p:spPr>
          <a:xfrm>
            <a:off x="457200" y="228601"/>
            <a:ext cx="8116129" cy="3428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5799" y="3886200"/>
            <a:ext cx="7887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 Color model is a method for explaining the properties or behavior of the color with in some particular context.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30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16BA9D-7AEA-4A48-87D9-66AB2223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768587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35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C36F0E-DA81-48EF-95B0-09B681B28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"/>
            <a:ext cx="6183839" cy="4840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0" y="1066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Low frequency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4200" y="130519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 frequency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982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15EE62-4B9A-4D1A-A798-862EA79A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0" y="238540"/>
            <a:ext cx="8110330" cy="60200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0" y="2667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Intensity of light)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799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BBFA56-8273-4A3D-BE92-F04A56E8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7772400" cy="61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551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8CC0331-DFF6-45D8-BE80-10DA5417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" y="278297"/>
            <a:ext cx="8319053" cy="63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13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96BB9D-C201-4B6A-8ED5-B8EDD6614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801652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97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584AC2-401E-4E81-AA8F-BC37E0C5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0601"/>
            <a:ext cx="7620000" cy="63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79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3291</TotalTime>
  <Words>1880</Words>
  <Application>Microsoft Office PowerPoint</Application>
  <PresentationFormat>On-screen Show (4:3)</PresentationFormat>
  <Paragraphs>316</Paragraphs>
  <Slides>113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7" baseType="lpstr">
      <vt:lpstr>Arial</vt:lpstr>
      <vt:lpstr>Arial MT</vt:lpstr>
      <vt:lpstr>Calibri</vt:lpstr>
      <vt:lpstr>Cambria</vt:lpstr>
      <vt:lpstr>Century Schoolbook</vt:lpstr>
      <vt:lpstr>Lucida Sans Unicode</vt:lpstr>
      <vt:lpstr>Symbol</vt:lpstr>
      <vt:lpstr>Tahoma</vt:lpstr>
      <vt:lpstr>Times New Roman</vt:lpstr>
      <vt:lpstr>Trebuchet MS</vt:lpstr>
      <vt:lpstr>Verdana</vt:lpstr>
      <vt:lpstr>Wingdings</vt:lpstr>
      <vt:lpstr>Wingdings 2</vt:lpstr>
      <vt:lpstr>Oriel</vt:lpstr>
      <vt:lpstr>COMPUTER GRAPHICS AND MULTIMEDIA</vt:lpstr>
      <vt:lpstr>Unit 4 </vt:lpstr>
      <vt:lpstr>CURVE GENERATION</vt:lpstr>
      <vt:lpstr>Curve</vt:lpstr>
      <vt:lpstr>Types of curve</vt:lpstr>
      <vt:lpstr>PowerPoint Presentation</vt:lpstr>
      <vt:lpstr>Types of curve cont.…</vt:lpstr>
      <vt:lpstr>Parametric curve</vt:lpstr>
      <vt:lpstr>Bezier curves</vt:lpstr>
      <vt:lpstr>Bezier curve</vt:lpstr>
      <vt:lpstr>Types of bezier curve</vt:lpstr>
      <vt:lpstr>PowerPoint Presentation</vt:lpstr>
      <vt:lpstr>Bezier Curve Equation-</vt:lpstr>
      <vt:lpstr>PowerPoint Presentation</vt:lpstr>
      <vt:lpstr>Bezier Curve Properties-</vt:lpstr>
      <vt:lpstr>Bezier Curve Properties-</vt:lpstr>
      <vt:lpstr>Bezier Curve Properties-</vt:lpstr>
      <vt:lpstr>Bezier Curve Properties-</vt:lpstr>
      <vt:lpstr>Given a bezier curve with 4 control points- B0[1 0] , B1[3 3] , B2[6 3] , B3[8 1] Determine any 5 points lying on the curve. Also, draw a rough sketch of the curve. </vt:lpstr>
      <vt:lpstr>We have- The given curve is defined by 4 control points. So, the given curve is a cubic bezier curve.   The parametric equation for a cubic bezier curve is-   P(t) = B0(1-t)3 + B13t(1-t)2 + B23t2(1-t) + B3t3 </vt:lpstr>
      <vt:lpstr>Substituting the control points B0, B1, B2 and B3, we get- P(t) = [1 0](1-t)3 + [3 3]3t(1-t)2 + [6 3]3t2(1-t) + [8 1]t3      ……..(1)   Now, To get 5 points lying on the curve, assume any 5 values of t lying in the range 0 &lt;= t &lt;= 1. Let 5 values of t are 0, 0.2, 0.5, 0.7, 1 </vt:lpstr>
      <vt:lpstr>For t = 0:   Substituting t=0 in (1), we get- P(0) = [1 0](1-0)3 + [3 3]3(0)(1-0)2 + [6 3]3(0)2(1-0) + [8 1](0)3 P(0) = [1 0] + 0 + 0 + 0 P(0) = [1 0] </vt:lpstr>
      <vt:lpstr>For t = 0.2:   Substituting t=0.2 in (1), we get- P(0.2) = [1 0](1-0.2)3 + [3 3]3(0.2)(1-0.2)2 + [6 3]3(0.2)2(1-0.2) + [8 1](0.2)3 P(0.2) = [1 0](0.8)3 + [3 3]3(0.2)(0.8)2 + [6 3]3(0.2)2(0.8) + [8 1](0.2)3 P(0.2) = [1 0] x 0.512 + [3 3] x 3 x 0.2 x 0.64 + [6 3] x 3 x 0.04 x 0.8 + [8 1] x 0.008 P(0.2) = [1 0] x 0.512 + [3 3] x 0.384 + [6 3] x 0.096 + [8 1] x 0.008 P(0.2) = [0.512 0] + [1.152 1.152] + [0.576 0.288] + [0.064 0.008] P(0.2) = [2.304 1.448]   </vt:lpstr>
      <vt:lpstr>PowerPoint Presentation</vt:lpstr>
      <vt:lpstr>For t = 0.7:   Substituting t=0.7 in (1), we get- P(t) = [1 0](1-t)3 + [3 3]3t(1-t)2 + [6 3]3t2(1-t) + [8 1]t3 P(0.7) = [1 0](1-0.7)3 + [3 3]3(0.7)(1-0.7)2 + [6 3]3(0.7)2(1-0.7) + [8 1](0.7)3 P(0.7) = [1 0](0.3)3 + [3 3]3(0.7)(0.3)2 + [6 3]3(0.7)2(0.3) + [8 1](0.7)3 P(0.7) = [1 0] x 0.027 + [3 3] x 3 x 0.7 x 0.09 + [6 3] x 3 x 0.49 x 0.3 + [8 1] x 0.343 P(0.7) = [1 0] x 0.027 + [3 3] x 0.189 + [6 3] x 0.441 + [8 1] x 0.343 P(0.7) = [0.027 0] + [0.567 0.567] + [2.646 1.323] + [2.744 0.343] P(0.7) = [5.984 2.233]   </vt:lpstr>
      <vt:lpstr>PowerPoint Presentation</vt:lpstr>
      <vt:lpstr>PowerPoint Presentation</vt:lpstr>
      <vt:lpstr> Applications of Bezier Curves-  </vt:lpstr>
      <vt:lpstr> Applications of Bezier Curves-  </vt:lpstr>
      <vt:lpstr> Applications of Bezier Curves-  </vt:lpstr>
      <vt:lpstr>PowerPoint Presentation</vt:lpstr>
      <vt:lpstr> surface generation  </vt:lpstr>
      <vt:lpstr>Surface generation</vt:lpstr>
      <vt:lpstr>Surface generation</vt:lpstr>
      <vt:lpstr>Surface generation</vt:lpstr>
      <vt:lpstr>PowerPoint Presentation</vt:lpstr>
      <vt:lpstr>B-Spline Curves (Two Advantages)</vt:lpstr>
      <vt:lpstr>PowerPoint Presentation</vt:lpstr>
      <vt:lpstr>PowerPoint Presentation</vt:lpstr>
      <vt:lpstr>PowerPoint Presentation</vt:lpstr>
      <vt:lpstr>Unit 4 </vt:lpstr>
      <vt:lpstr>Illumination Models and Shading</vt:lpstr>
      <vt:lpstr>Background of illumination</vt:lpstr>
      <vt:lpstr>Light coming into the eye</vt:lpstr>
      <vt:lpstr>Illumination Models</vt:lpstr>
      <vt:lpstr>Illumination Models</vt:lpstr>
      <vt:lpstr>Illumination Models</vt:lpstr>
      <vt:lpstr>Illumination Models and Rendering</vt:lpstr>
      <vt:lpstr>Illumination Model Parameters</vt:lpstr>
      <vt:lpstr>Illumination Model Parameters</vt:lpstr>
      <vt:lpstr>Light Source types</vt:lpstr>
      <vt:lpstr>Important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Illumination models:</vt:lpstr>
      <vt:lpstr>Illumination Models</vt:lpstr>
      <vt:lpstr>1. Ambient light:</vt:lpstr>
      <vt:lpstr>PowerPoint Presentation</vt:lpstr>
      <vt:lpstr>Diffuse Reflection</vt:lpstr>
      <vt:lpstr>Diffuse reflection</vt:lpstr>
      <vt:lpstr>Diffuse (Lambertian) reflection</vt:lpstr>
      <vt:lpstr>Diffuse reflection</vt:lpstr>
      <vt:lpstr>Specular reflection</vt:lpstr>
      <vt:lpstr>Specular reflection</vt:lpstr>
      <vt:lpstr>Polygon rendering / surface shading </vt:lpstr>
      <vt:lpstr>PowerPoint Presentation</vt:lpstr>
      <vt:lpstr>1. Constant Intensity Shading (Flat)</vt:lpstr>
      <vt:lpstr>2. Gouraud Shading</vt:lpstr>
      <vt:lpstr>2. Gouraud Shading…..</vt:lpstr>
      <vt:lpstr>2. Gouraud Shading…..</vt:lpstr>
      <vt:lpstr>Surface Rendering</vt:lpstr>
      <vt:lpstr>3.Phong Shading</vt:lpstr>
      <vt:lpstr>3.Phong Shading</vt:lpstr>
      <vt:lpstr>Gouraud Vs Phong Shading</vt:lpstr>
      <vt:lpstr>Gouraud Vs Phong Shading</vt:lpstr>
      <vt:lpstr>Ray tracing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dell</cp:lastModifiedBy>
  <cp:revision>140</cp:revision>
  <dcterms:created xsi:type="dcterms:W3CDTF">2021-09-28T10:40:53Z</dcterms:created>
  <dcterms:modified xsi:type="dcterms:W3CDTF">2022-11-10T09:25:50Z</dcterms:modified>
</cp:coreProperties>
</file>